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8288000" cy="10287000"/>
  <p:notesSz cx="6858000" cy="9144000"/>
  <p:embeddedFontLst>
    <p:embeddedFont>
      <p:font typeface="Kollektif" panose="020B0604020202020204" charset="0"/>
      <p:regular r:id="rId20"/>
    </p:embeddedFont>
    <p:embeddedFont>
      <p:font typeface="Nunito" pitchFamily="2" charset="0"/>
      <p:regular r:id="rId21"/>
    </p:embeddedFont>
    <p:embeddedFont>
      <p:font typeface="Poppins Medium" panose="00000600000000000000" pitchFamily="2" charset="0"/>
      <p:regular r:id="rId22"/>
    </p:embeddedFont>
    <p:embeddedFont>
      <p:font typeface="Poppins Medium Bold"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p:scale>
          <a:sx n="33" d="100"/>
          <a:sy n="33" d="100"/>
        </p:scale>
        <p:origin x="1568" y="95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eg>
</file>

<file path=ppt/media/image31.jpeg>
</file>

<file path=ppt/media/image32.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8" Type="http://schemas.openxmlformats.org/officeDocument/2006/relationships/image" Target="../media/image20.png"/><Relationship Id="rId3" Type="http://schemas.microsoft.com/office/2007/relationships/media" Target="../media/media2.mp4"/><Relationship Id="rId7" Type="http://schemas.openxmlformats.org/officeDocument/2006/relationships/image" Target="../media/image19.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8.png"/><Relationship Id="rId5" Type="http://schemas.openxmlformats.org/officeDocument/2006/relationships/slideLayout" Target="../slideLayouts/slideLayout7.xml"/><Relationship Id="rId10" Type="http://schemas.openxmlformats.org/officeDocument/2006/relationships/image" Target="../media/image22.jpeg"/><Relationship Id="rId4" Type="http://schemas.openxmlformats.org/officeDocument/2006/relationships/video" Target="../media/media2.mp4"/><Relationship Id="rId9" Type="http://schemas.openxmlformats.org/officeDocument/2006/relationships/image" Target="../media/image21.jpe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30.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31.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hyperlink" Target="https://docs.google.com/spreadsheets/d/1DUF2isFWsqVSYhbaACYtbgcLi_YjDqpE3GLQIVgkKQg/edit#gid=69851113" TargetMode="External"/><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666033" y="-1499211"/>
            <a:ext cx="8621967" cy="13285421"/>
          </a:xfrm>
          <a:custGeom>
            <a:avLst/>
            <a:gdLst/>
            <a:ahLst/>
            <a:cxnLst/>
            <a:rect l="l" t="t" r="r" b="b"/>
            <a:pathLst>
              <a:path w="8621967" h="13285421">
                <a:moveTo>
                  <a:pt x="0" y="0"/>
                </a:moveTo>
                <a:lnTo>
                  <a:pt x="8621967" y="0"/>
                </a:lnTo>
                <a:lnTo>
                  <a:pt x="8621967" y="13285422"/>
                </a:lnTo>
                <a:lnTo>
                  <a:pt x="0" y="13285422"/>
                </a:lnTo>
                <a:lnTo>
                  <a:pt x="0" y="0"/>
                </a:lnTo>
                <a:close/>
              </a:path>
            </a:pathLst>
          </a:custGeom>
          <a:blipFill>
            <a:blip r:embed="rId2"/>
            <a:stretch>
              <a:fillRect/>
            </a:stretch>
          </a:blipFill>
        </p:spPr>
        <p:txBody>
          <a:bodyPr/>
          <a:lstStyle/>
          <a:p>
            <a:endParaRPr lang="it-IT"/>
          </a:p>
        </p:txBody>
      </p:sp>
      <p:sp>
        <p:nvSpPr>
          <p:cNvPr id="3" name="AutoShape 3"/>
          <p:cNvSpPr/>
          <p:nvPr/>
        </p:nvSpPr>
        <p:spPr>
          <a:xfrm rot="3270925">
            <a:off x="-3383668" y="124865"/>
            <a:ext cx="18919464" cy="13980627"/>
          </a:xfrm>
          <a:prstGeom prst="rect">
            <a:avLst/>
          </a:prstGeom>
          <a:solidFill>
            <a:srgbClr val="31356E"/>
          </a:solidFill>
        </p:spPr>
        <p:txBody>
          <a:bodyPr/>
          <a:lstStyle/>
          <a:p>
            <a:endParaRPr lang="it-IT"/>
          </a:p>
        </p:txBody>
      </p:sp>
      <p:grpSp>
        <p:nvGrpSpPr>
          <p:cNvPr id="4" name="Group 4"/>
          <p:cNvGrpSpPr/>
          <p:nvPr/>
        </p:nvGrpSpPr>
        <p:grpSpPr>
          <a:xfrm>
            <a:off x="12626174" y="0"/>
            <a:ext cx="5661826" cy="3806833"/>
            <a:chOff x="0" y="0"/>
            <a:chExt cx="1930400" cy="1297940"/>
          </a:xfrm>
        </p:grpSpPr>
        <p:sp>
          <p:nvSpPr>
            <p:cNvPr id="5" name="Freeform 5"/>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31356E"/>
            </a:solidFill>
          </p:spPr>
          <p:txBody>
            <a:bodyPr/>
            <a:lstStyle/>
            <a:p>
              <a:endParaRPr lang="it-IT"/>
            </a:p>
          </p:txBody>
        </p:sp>
      </p:grpSp>
      <p:sp>
        <p:nvSpPr>
          <p:cNvPr id="6" name="TextBox 6"/>
          <p:cNvSpPr txBox="1"/>
          <p:nvPr/>
        </p:nvSpPr>
        <p:spPr>
          <a:xfrm>
            <a:off x="792518" y="4358640"/>
            <a:ext cx="11101201" cy="1684020"/>
          </a:xfrm>
          <a:prstGeom prst="rect">
            <a:avLst/>
          </a:prstGeom>
        </p:spPr>
        <p:txBody>
          <a:bodyPr lIns="0" tIns="0" rIns="0" bIns="0" rtlCol="0" anchor="t">
            <a:spAutoFit/>
          </a:bodyPr>
          <a:lstStyle/>
          <a:p>
            <a:pPr>
              <a:lnSpc>
                <a:spcPts val="13035"/>
              </a:lnSpc>
            </a:pPr>
            <a:r>
              <a:rPr lang="en-US" sz="11850" spc="177">
                <a:solidFill>
                  <a:srgbClr val="FFFFFF"/>
                </a:solidFill>
                <a:latin typeface="Poppins Medium"/>
              </a:rPr>
              <a:t>Cinematismo</a:t>
            </a:r>
          </a:p>
        </p:txBody>
      </p:sp>
      <p:sp>
        <p:nvSpPr>
          <p:cNvPr id="7" name="TextBox 7"/>
          <p:cNvSpPr txBox="1"/>
          <p:nvPr/>
        </p:nvSpPr>
        <p:spPr>
          <a:xfrm>
            <a:off x="1028700" y="8281514"/>
            <a:ext cx="11101201" cy="1600850"/>
          </a:xfrm>
          <a:prstGeom prst="rect">
            <a:avLst/>
          </a:prstGeom>
        </p:spPr>
        <p:txBody>
          <a:bodyPr lIns="0" tIns="0" rIns="0" bIns="0" rtlCol="0" anchor="t">
            <a:spAutoFit/>
          </a:bodyPr>
          <a:lstStyle/>
          <a:p>
            <a:pPr>
              <a:lnSpc>
                <a:spcPts val="4236"/>
              </a:lnSpc>
            </a:pPr>
            <a:r>
              <a:rPr lang="en-US" sz="3851" spc="57">
                <a:solidFill>
                  <a:srgbClr val="FFFFFF"/>
                </a:solidFill>
                <a:latin typeface="Poppins Medium"/>
              </a:rPr>
              <a:t>Valentina Giannotti</a:t>
            </a:r>
          </a:p>
          <a:p>
            <a:pPr>
              <a:lnSpc>
                <a:spcPts val="4236"/>
              </a:lnSpc>
            </a:pPr>
            <a:r>
              <a:rPr lang="en-US" sz="3851" spc="57">
                <a:solidFill>
                  <a:srgbClr val="FFFFFF"/>
                </a:solidFill>
                <a:latin typeface="Poppins Medium"/>
              </a:rPr>
              <a:t>Andrea Morghen</a:t>
            </a:r>
          </a:p>
          <a:p>
            <a:pPr>
              <a:lnSpc>
                <a:spcPts val="4126"/>
              </a:lnSpc>
            </a:pPr>
            <a:r>
              <a:rPr lang="en-US" sz="3751" spc="56">
                <a:solidFill>
                  <a:srgbClr val="FFFFFF"/>
                </a:solidFill>
                <a:latin typeface="Poppins Medium"/>
              </a:rPr>
              <a:t>Ludovica Ruggiero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4313218" y="0"/>
            <a:ext cx="3974782" cy="3968422"/>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solidFill>
          </p:spPr>
          <p:txBody>
            <a:bodyPr/>
            <a:lstStyle/>
            <a:p>
              <a:endParaRPr lang="it-IT"/>
            </a:p>
          </p:txBody>
        </p:sp>
      </p:grpSp>
      <p:sp>
        <p:nvSpPr>
          <p:cNvPr id="4" name="TextBox 4"/>
          <p:cNvSpPr txBox="1"/>
          <p:nvPr/>
        </p:nvSpPr>
        <p:spPr>
          <a:xfrm>
            <a:off x="804939" y="755486"/>
            <a:ext cx="14906361" cy="1228725"/>
          </a:xfrm>
          <a:prstGeom prst="rect">
            <a:avLst/>
          </a:prstGeom>
        </p:spPr>
        <p:txBody>
          <a:bodyPr lIns="0" tIns="0" rIns="0" bIns="0" rtlCol="0" anchor="t">
            <a:spAutoFit/>
          </a:bodyPr>
          <a:lstStyle/>
          <a:p>
            <a:pPr marL="0" lvl="0" indent="0">
              <a:lnSpc>
                <a:spcPts val="9600"/>
              </a:lnSpc>
              <a:spcBef>
                <a:spcPct val="0"/>
              </a:spcBef>
            </a:pPr>
            <a:r>
              <a:rPr lang="en-US" sz="8000">
                <a:solidFill>
                  <a:srgbClr val="FFFFFF"/>
                </a:solidFill>
                <a:latin typeface="Poppins Medium"/>
              </a:rPr>
              <a:t>Creazione della Cinematica</a:t>
            </a:r>
          </a:p>
        </p:txBody>
      </p:sp>
      <p:sp>
        <p:nvSpPr>
          <p:cNvPr id="5" name="TextBox 5"/>
          <p:cNvSpPr txBox="1"/>
          <p:nvPr/>
        </p:nvSpPr>
        <p:spPr>
          <a:xfrm>
            <a:off x="804939" y="2210935"/>
            <a:ext cx="13838826" cy="1243965"/>
          </a:xfrm>
          <a:prstGeom prst="rect">
            <a:avLst/>
          </a:prstGeom>
        </p:spPr>
        <p:txBody>
          <a:bodyPr lIns="0" tIns="0" rIns="0" bIns="0" rtlCol="0" anchor="t">
            <a:spAutoFit/>
          </a:bodyPr>
          <a:lstStyle/>
          <a:p>
            <a:pPr marL="0" lvl="0" indent="0" algn="l">
              <a:lnSpc>
                <a:spcPts val="3359"/>
              </a:lnSpc>
              <a:spcBef>
                <a:spcPct val="0"/>
              </a:spcBef>
            </a:pPr>
            <a:r>
              <a:rPr lang="en-US" sz="2400">
                <a:solidFill>
                  <a:srgbClr val="FFFFFF"/>
                </a:solidFill>
                <a:latin typeface="Poppins Medium"/>
              </a:rPr>
              <a:t>Successivamente, viene creata la cinematica del carroponte assegnando le relazioni cinematiche tra i giunti e le varie parti del carroponte, stabilendo così la struttura cinetica del sistema.</a:t>
            </a:r>
          </a:p>
        </p:txBody>
      </p:sp>
      <p:sp>
        <p:nvSpPr>
          <p:cNvPr id="6" name="Freeform 6"/>
          <p:cNvSpPr/>
          <p:nvPr/>
        </p:nvSpPr>
        <p:spPr>
          <a:xfrm>
            <a:off x="1028700" y="4430177"/>
            <a:ext cx="4650491" cy="1032124"/>
          </a:xfrm>
          <a:custGeom>
            <a:avLst/>
            <a:gdLst/>
            <a:ahLst/>
            <a:cxnLst/>
            <a:rect l="l" t="t" r="r" b="b"/>
            <a:pathLst>
              <a:path w="4650491" h="1032124">
                <a:moveTo>
                  <a:pt x="0" y="0"/>
                </a:moveTo>
                <a:lnTo>
                  <a:pt x="4650491" y="0"/>
                </a:lnTo>
                <a:lnTo>
                  <a:pt x="4650491" y="1032125"/>
                </a:lnTo>
                <a:lnTo>
                  <a:pt x="0" y="1032125"/>
                </a:lnTo>
                <a:lnTo>
                  <a:pt x="0" y="0"/>
                </a:lnTo>
                <a:close/>
              </a:path>
            </a:pathLst>
          </a:custGeom>
          <a:blipFill>
            <a:blip r:embed="rId6"/>
            <a:stretch>
              <a:fillRect/>
            </a:stretch>
          </a:blipFill>
        </p:spPr>
        <p:txBody>
          <a:bodyPr/>
          <a:lstStyle/>
          <a:p>
            <a:endParaRPr lang="it-IT"/>
          </a:p>
        </p:txBody>
      </p:sp>
      <p:sp>
        <p:nvSpPr>
          <p:cNvPr id="7" name="Freeform 7"/>
          <p:cNvSpPr/>
          <p:nvPr/>
        </p:nvSpPr>
        <p:spPr>
          <a:xfrm>
            <a:off x="6308558" y="4116038"/>
            <a:ext cx="5464213" cy="1800084"/>
          </a:xfrm>
          <a:custGeom>
            <a:avLst/>
            <a:gdLst/>
            <a:ahLst/>
            <a:cxnLst/>
            <a:rect l="l" t="t" r="r" b="b"/>
            <a:pathLst>
              <a:path w="5464213" h="1800084">
                <a:moveTo>
                  <a:pt x="0" y="0"/>
                </a:moveTo>
                <a:lnTo>
                  <a:pt x="5464213" y="0"/>
                </a:lnTo>
                <a:lnTo>
                  <a:pt x="5464213" y="1800084"/>
                </a:lnTo>
                <a:lnTo>
                  <a:pt x="0" y="1800084"/>
                </a:lnTo>
                <a:lnTo>
                  <a:pt x="0" y="0"/>
                </a:lnTo>
                <a:close/>
              </a:path>
            </a:pathLst>
          </a:custGeom>
          <a:blipFill>
            <a:blip r:embed="rId7"/>
            <a:stretch>
              <a:fillRect/>
            </a:stretch>
          </a:blipFill>
        </p:spPr>
        <p:txBody>
          <a:bodyPr/>
          <a:lstStyle/>
          <a:p>
            <a:endParaRPr lang="it-IT"/>
          </a:p>
        </p:txBody>
      </p:sp>
      <p:sp>
        <p:nvSpPr>
          <p:cNvPr id="8" name="Freeform 8"/>
          <p:cNvSpPr/>
          <p:nvPr/>
        </p:nvSpPr>
        <p:spPr>
          <a:xfrm>
            <a:off x="12608809" y="4218384"/>
            <a:ext cx="4909531" cy="1595392"/>
          </a:xfrm>
          <a:custGeom>
            <a:avLst/>
            <a:gdLst/>
            <a:ahLst/>
            <a:cxnLst/>
            <a:rect l="l" t="t" r="r" b="b"/>
            <a:pathLst>
              <a:path w="4909531" h="1595392">
                <a:moveTo>
                  <a:pt x="0" y="0"/>
                </a:moveTo>
                <a:lnTo>
                  <a:pt x="4909530" y="0"/>
                </a:lnTo>
                <a:lnTo>
                  <a:pt x="4909530" y="1595392"/>
                </a:lnTo>
                <a:lnTo>
                  <a:pt x="0" y="1595392"/>
                </a:lnTo>
                <a:lnTo>
                  <a:pt x="0" y="0"/>
                </a:lnTo>
                <a:close/>
              </a:path>
            </a:pathLst>
          </a:custGeom>
          <a:blipFill>
            <a:blip r:embed="rId8"/>
            <a:stretch>
              <a:fillRect/>
            </a:stretch>
          </a:blipFill>
        </p:spPr>
        <p:txBody>
          <a:bodyPr/>
          <a:lstStyle/>
          <a:p>
            <a:endParaRPr lang="it-IT"/>
          </a:p>
        </p:txBody>
      </p:sp>
      <p:pic>
        <p:nvPicPr>
          <p:cNvPr id="9" name="Picture 9">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9"/>
          <a:srcRect/>
          <a:stretch>
            <a:fillRect/>
          </a:stretch>
        </p:blipFill>
        <p:spPr>
          <a:xfrm>
            <a:off x="7835441" y="8482625"/>
            <a:ext cx="1825775" cy="1370542"/>
          </a:xfrm>
          <a:prstGeom prst="rect">
            <a:avLst/>
          </a:prstGeom>
        </p:spPr>
      </p:pic>
      <p:pic>
        <p:nvPicPr>
          <p:cNvPr id="10" name="Picture 10">
            <a:hlinkClick r:id="" action="ppaction://media"/>
          </p:cNvPr>
          <p:cNvPicPr>
            <a:picLocks noChangeAspect="1"/>
          </p:cNvPicPr>
          <p:nvPr>
            <a:videoFile r:link="rId4"/>
            <p:extLst>
              <p:ext uri="{DAA4B4D4-6D71-4841-9C94-3DE7FCFB9230}">
                <p14:media xmlns:p14="http://schemas.microsoft.com/office/powerpoint/2010/main" r:embed="rId3"/>
              </p:ext>
            </p:extLst>
          </p:nvPr>
        </p:nvPicPr>
        <p:blipFill>
          <a:blip r:embed="rId10"/>
          <a:srcRect r="4387" b="11812"/>
          <a:stretch>
            <a:fillRect/>
          </a:stretch>
        </p:blipFill>
        <p:spPr>
          <a:xfrm>
            <a:off x="13290841" y="8461845"/>
            <a:ext cx="2582491" cy="1592911"/>
          </a:xfrm>
          <a:prstGeom prst="rect">
            <a:avLst/>
          </a:prstGeom>
        </p:spPr>
      </p:pic>
      <p:sp>
        <p:nvSpPr>
          <p:cNvPr id="11" name="TextBox 11"/>
          <p:cNvSpPr txBox="1"/>
          <p:nvPr/>
        </p:nvSpPr>
        <p:spPr>
          <a:xfrm>
            <a:off x="1446022" y="6530000"/>
            <a:ext cx="4233170" cy="1466850"/>
          </a:xfrm>
          <a:prstGeom prst="rect">
            <a:avLst/>
          </a:prstGeom>
        </p:spPr>
        <p:txBody>
          <a:bodyPr lIns="0" tIns="0" rIns="0" bIns="0" rtlCol="0" anchor="t">
            <a:spAutoFit/>
          </a:bodyPr>
          <a:lstStyle/>
          <a:p>
            <a:pPr algn="ctr">
              <a:lnSpc>
                <a:spcPts val="3840"/>
              </a:lnSpc>
            </a:pPr>
            <a:r>
              <a:rPr lang="en-US" sz="3200">
                <a:solidFill>
                  <a:srgbClr val="FFFFFF"/>
                </a:solidFill>
                <a:latin typeface="Poppins Medium Bold"/>
              </a:rPr>
              <a:t>Giunti Rigidi:</a:t>
            </a:r>
          </a:p>
          <a:p>
            <a:pPr algn="ctr">
              <a:lnSpc>
                <a:spcPts val="3840"/>
              </a:lnSpc>
            </a:pPr>
            <a:r>
              <a:rPr lang="en-US" sz="3200">
                <a:solidFill>
                  <a:srgbClr val="FFFFFF"/>
                </a:solidFill>
                <a:latin typeface="Poppins Medium"/>
              </a:rPr>
              <a:t>Non consentono alcun movimento</a:t>
            </a:r>
          </a:p>
        </p:txBody>
      </p:sp>
      <p:sp>
        <p:nvSpPr>
          <p:cNvPr id="12" name="TextBox 12"/>
          <p:cNvSpPr txBox="1"/>
          <p:nvPr/>
        </p:nvSpPr>
        <p:spPr>
          <a:xfrm>
            <a:off x="7027415" y="6530000"/>
            <a:ext cx="4233170" cy="1952625"/>
          </a:xfrm>
          <a:prstGeom prst="rect">
            <a:avLst/>
          </a:prstGeom>
        </p:spPr>
        <p:txBody>
          <a:bodyPr lIns="0" tIns="0" rIns="0" bIns="0" rtlCol="0" anchor="t">
            <a:spAutoFit/>
          </a:bodyPr>
          <a:lstStyle/>
          <a:p>
            <a:pPr algn="ctr">
              <a:lnSpc>
                <a:spcPts val="3840"/>
              </a:lnSpc>
            </a:pPr>
            <a:r>
              <a:rPr lang="en-US" sz="3200">
                <a:solidFill>
                  <a:srgbClr val="FFFFFF"/>
                </a:solidFill>
                <a:latin typeface="Poppins Medium Bold"/>
              </a:rPr>
              <a:t>Giunti Prismatici:</a:t>
            </a:r>
          </a:p>
          <a:p>
            <a:pPr algn="ctr">
              <a:lnSpc>
                <a:spcPts val="3840"/>
              </a:lnSpc>
            </a:pPr>
            <a:r>
              <a:rPr lang="en-US" sz="3200">
                <a:solidFill>
                  <a:srgbClr val="FFFFFF"/>
                </a:solidFill>
                <a:latin typeface="Poppins Medium"/>
              </a:rPr>
              <a:t>Consentono solo un movimento traslazionale </a:t>
            </a:r>
          </a:p>
        </p:txBody>
      </p:sp>
      <p:sp>
        <p:nvSpPr>
          <p:cNvPr id="13" name="TextBox 13"/>
          <p:cNvSpPr txBox="1"/>
          <p:nvPr/>
        </p:nvSpPr>
        <p:spPr>
          <a:xfrm>
            <a:off x="12608809" y="6530000"/>
            <a:ext cx="4233170" cy="1952625"/>
          </a:xfrm>
          <a:prstGeom prst="rect">
            <a:avLst/>
          </a:prstGeom>
        </p:spPr>
        <p:txBody>
          <a:bodyPr lIns="0" tIns="0" rIns="0" bIns="0" rtlCol="0" anchor="t">
            <a:spAutoFit/>
          </a:bodyPr>
          <a:lstStyle/>
          <a:p>
            <a:pPr algn="ctr">
              <a:lnSpc>
                <a:spcPts val="3840"/>
              </a:lnSpc>
            </a:pPr>
            <a:r>
              <a:rPr lang="en-US" sz="3200">
                <a:solidFill>
                  <a:srgbClr val="FFFFFF"/>
                </a:solidFill>
                <a:latin typeface="Poppins Medium Bold"/>
              </a:rPr>
              <a:t>Giunti revoluti:</a:t>
            </a:r>
          </a:p>
          <a:p>
            <a:pPr algn="ctr">
              <a:lnSpc>
                <a:spcPts val="3840"/>
              </a:lnSpc>
            </a:pPr>
            <a:r>
              <a:rPr lang="en-US" sz="3200">
                <a:solidFill>
                  <a:srgbClr val="FFFFFF"/>
                </a:solidFill>
                <a:latin typeface="Poppins Medium"/>
              </a:rPr>
              <a:t>Consentono solo un mocimento rotazionale</a:t>
            </a:r>
          </a:p>
        </p:txBody>
      </p:sp>
    </p:spTree>
  </p:cSld>
  <p:clrMapOvr>
    <a:masterClrMapping/>
  </p:clrMapOvr>
  <p:timing>
    <p:tnLst>
      <p:par>
        <p:cTn id="1" dur="indefinite" restart="never" nodeType="tmRoot">
          <p:childTnLst>
            <p:video>
              <p:cMediaNode vol="0">
                <p:cTn id="2" fill="hold" display="0">
                  <p:stCondLst>
                    <p:cond delay="indefinite"/>
                  </p:stCondLst>
                </p:cTn>
                <p:tgtEl>
                  <p:spTgt spid="9"/>
                </p:tgtEl>
              </p:cMediaNode>
            </p:video>
            <p:video>
              <p:cMediaNode vol="0">
                <p:cTn id="3" fill="hold" display="0">
                  <p:stCondLst>
                    <p:cond delay="indefinite"/>
                  </p:stCondLst>
                </p:cTn>
                <p:tgtEl>
                  <p:spTgt spid="10"/>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4313218" y="0"/>
            <a:ext cx="3974782" cy="3968422"/>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solidFill>
          </p:spPr>
          <p:txBody>
            <a:bodyPr/>
            <a:lstStyle/>
            <a:p>
              <a:endParaRPr lang="it-IT"/>
            </a:p>
          </p:txBody>
        </p:sp>
      </p:grpSp>
      <p:sp>
        <p:nvSpPr>
          <p:cNvPr id="4" name="Freeform 4"/>
          <p:cNvSpPr/>
          <p:nvPr/>
        </p:nvSpPr>
        <p:spPr>
          <a:xfrm>
            <a:off x="804939" y="5986219"/>
            <a:ext cx="5814316" cy="776722"/>
          </a:xfrm>
          <a:custGeom>
            <a:avLst/>
            <a:gdLst/>
            <a:ahLst/>
            <a:cxnLst/>
            <a:rect l="l" t="t" r="r" b="b"/>
            <a:pathLst>
              <a:path w="5814316" h="776722">
                <a:moveTo>
                  <a:pt x="0" y="0"/>
                </a:moveTo>
                <a:lnTo>
                  <a:pt x="5814317" y="0"/>
                </a:lnTo>
                <a:lnTo>
                  <a:pt x="5814317" y="776721"/>
                </a:lnTo>
                <a:lnTo>
                  <a:pt x="0" y="776721"/>
                </a:lnTo>
                <a:lnTo>
                  <a:pt x="0" y="0"/>
                </a:lnTo>
                <a:close/>
              </a:path>
            </a:pathLst>
          </a:custGeom>
          <a:blipFill>
            <a:blip r:embed="rId2"/>
            <a:stretch>
              <a:fillRect/>
            </a:stretch>
          </a:blipFill>
        </p:spPr>
        <p:txBody>
          <a:bodyPr/>
          <a:lstStyle/>
          <a:p>
            <a:endParaRPr lang="it-IT"/>
          </a:p>
        </p:txBody>
      </p:sp>
      <p:sp>
        <p:nvSpPr>
          <p:cNvPr id="5" name="Freeform 5"/>
          <p:cNvSpPr/>
          <p:nvPr/>
        </p:nvSpPr>
        <p:spPr>
          <a:xfrm>
            <a:off x="9422513" y="5985112"/>
            <a:ext cx="6878095" cy="777828"/>
          </a:xfrm>
          <a:custGeom>
            <a:avLst/>
            <a:gdLst/>
            <a:ahLst/>
            <a:cxnLst/>
            <a:rect l="l" t="t" r="r" b="b"/>
            <a:pathLst>
              <a:path w="6878095" h="777828">
                <a:moveTo>
                  <a:pt x="0" y="0"/>
                </a:moveTo>
                <a:lnTo>
                  <a:pt x="6878096" y="0"/>
                </a:lnTo>
                <a:lnTo>
                  <a:pt x="6878096" y="777828"/>
                </a:lnTo>
                <a:lnTo>
                  <a:pt x="0" y="777828"/>
                </a:lnTo>
                <a:lnTo>
                  <a:pt x="0" y="0"/>
                </a:lnTo>
                <a:close/>
              </a:path>
            </a:pathLst>
          </a:custGeom>
          <a:blipFill>
            <a:blip r:embed="rId3"/>
            <a:stretch>
              <a:fillRect/>
            </a:stretch>
          </a:blipFill>
        </p:spPr>
        <p:txBody>
          <a:bodyPr/>
          <a:lstStyle/>
          <a:p>
            <a:endParaRPr lang="it-IT"/>
          </a:p>
        </p:txBody>
      </p:sp>
      <p:sp>
        <p:nvSpPr>
          <p:cNvPr id="6" name="TextBox 6"/>
          <p:cNvSpPr txBox="1"/>
          <p:nvPr/>
        </p:nvSpPr>
        <p:spPr>
          <a:xfrm>
            <a:off x="804939" y="755486"/>
            <a:ext cx="14360929" cy="1228725"/>
          </a:xfrm>
          <a:prstGeom prst="rect">
            <a:avLst/>
          </a:prstGeom>
        </p:spPr>
        <p:txBody>
          <a:bodyPr lIns="0" tIns="0" rIns="0" bIns="0" rtlCol="0" anchor="t">
            <a:spAutoFit/>
          </a:bodyPr>
          <a:lstStyle/>
          <a:p>
            <a:pPr marL="0" lvl="0" indent="0">
              <a:lnSpc>
                <a:spcPts val="9600"/>
              </a:lnSpc>
              <a:spcBef>
                <a:spcPct val="0"/>
              </a:spcBef>
            </a:pPr>
            <a:r>
              <a:rPr lang="en-US" sz="8000">
                <a:solidFill>
                  <a:srgbClr val="FFFFFF"/>
                </a:solidFill>
                <a:latin typeface="Poppins Medium"/>
              </a:rPr>
              <a:t>Aggiunta di Leggi di Moto</a:t>
            </a:r>
          </a:p>
        </p:txBody>
      </p:sp>
      <p:sp>
        <p:nvSpPr>
          <p:cNvPr id="7" name="TextBox 7"/>
          <p:cNvSpPr txBox="1"/>
          <p:nvPr/>
        </p:nvSpPr>
        <p:spPr>
          <a:xfrm>
            <a:off x="804939" y="2210935"/>
            <a:ext cx="13838826" cy="1243965"/>
          </a:xfrm>
          <a:prstGeom prst="rect">
            <a:avLst/>
          </a:prstGeom>
        </p:spPr>
        <p:txBody>
          <a:bodyPr lIns="0" tIns="0" rIns="0" bIns="0" rtlCol="0" anchor="t">
            <a:spAutoFit/>
          </a:bodyPr>
          <a:lstStyle/>
          <a:p>
            <a:pPr>
              <a:lnSpc>
                <a:spcPts val="3359"/>
              </a:lnSpc>
            </a:pPr>
            <a:r>
              <a:rPr lang="en-US" sz="2400">
                <a:solidFill>
                  <a:srgbClr val="FFFFFF"/>
                </a:solidFill>
                <a:latin typeface="Poppins Medium"/>
              </a:rPr>
              <a:t>Una volta definita la cinematica, si procede con l'aggiunta di leggi di moto per governare il movimento del carroponte. </a:t>
            </a:r>
          </a:p>
          <a:p>
            <a:pPr marL="0" lvl="0" indent="0" algn="l">
              <a:lnSpc>
                <a:spcPts val="3359"/>
              </a:lnSpc>
              <a:spcBef>
                <a:spcPct val="0"/>
              </a:spcBef>
            </a:pPr>
            <a:r>
              <a:rPr lang="en-US" sz="2400">
                <a:solidFill>
                  <a:srgbClr val="FFFFFF"/>
                </a:solidFill>
                <a:latin typeface="Poppins Medium"/>
              </a:rPr>
              <a:t>Questo include la specifica di leggi di moto lineari e uniformemente accelerate.</a:t>
            </a:r>
          </a:p>
        </p:txBody>
      </p:sp>
      <p:sp>
        <p:nvSpPr>
          <p:cNvPr id="8" name="TextBox 8"/>
          <p:cNvSpPr txBox="1"/>
          <p:nvPr/>
        </p:nvSpPr>
        <p:spPr>
          <a:xfrm>
            <a:off x="804939" y="4728919"/>
            <a:ext cx="4912281" cy="495300"/>
          </a:xfrm>
          <a:prstGeom prst="rect">
            <a:avLst/>
          </a:prstGeom>
        </p:spPr>
        <p:txBody>
          <a:bodyPr lIns="0" tIns="0" rIns="0" bIns="0" rtlCol="0" anchor="t">
            <a:spAutoFit/>
          </a:bodyPr>
          <a:lstStyle/>
          <a:p>
            <a:pPr algn="ctr">
              <a:lnSpc>
                <a:spcPts val="3840"/>
              </a:lnSpc>
              <a:spcBef>
                <a:spcPct val="0"/>
              </a:spcBef>
            </a:pPr>
            <a:r>
              <a:rPr lang="en-US" sz="3200">
                <a:solidFill>
                  <a:srgbClr val="FFFFFF"/>
                </a:solidFill>
                <a:latin typeface="Poppins Medium Bold"/>
              </a:rPr>
              <a:t>Legge del moto Lineare</a:t>
            </a:r>
          </a:p>
        </p:txBody>
      </p:sp>
      <p:sp>
        <p:nvSpPr>
          <p:cNvPr id="9" name="TextBox 9"/>
          <p:cNvSpPr txBox="1"/>
          <p:nvPr/>
        </p:nvSpPr>
        <p:spPr>
          <a:xfrm>
            <a:off x="9593008" y="4728919"/>
            <a:ext cx="5800606" cy="981075"/>
          </a:xfrm>
          <a:prstGeom prst="rect">
            <a:avLst/>
          </a:prstGeom>
        </p:spPr>
        <p:txBody>
          <a:bodyPr lIns="0" tIns="0" rIns="0" bIns="0" rtlCol="0" anchor="t">
            <a:spAutoFit/>
          </a:bodyPr>
          <a:lstStyle/>
          <a:p>
            <a:pPr algn="ctr">
              <a:lnSpc>
                <a:spcPts val="3840"/>
              </a:lnSpc>
            </a:pPr>
            <a:r>
              <a:rPr lang="en-US" sz="3200">
                <a:solidFill>
                  <a:srgbClr val="FFFFFF"/>
                </a:solidFill>
                <a:latin typeface="Poppins Medium Bold"/>
              </a:rPr>
              <a:t>Legge del moto </a:t>
            </a:r>
          </a:p>
          <a:p>
            <a:pPr algn="ctr">
              <a:lnSpc>
                <a:spcPts val="3840"/>
              </a:lnSpc>
              <a:spcBef>
                <a:spcPct val="0"/>
              </a:spcBef>
            </a:pPr>
            <a:r>
              <a:rPr lang="en-US" sz="3200">
                <a:solidFill>
                  <a:srgbClr val="FFFFFF"/>
                </a:solidFill>
                <a:latin typeface="Poppins Medium Bold"/>
              </a:rPr>
              <a:t>Uniformemente Accellerato</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696239" y="1660578"/>
            <a:ext cx="13210431" cy="6624723"/>
          </a:xfrm>
          <a:custGeom>
            <a:avLst/>
            <a:gdLst/>
            <a:ahLst/>
            <a:cxnLst/>
            <a:rect l="l" t="t" r="r" b="b"/>
            <a:pathLst>
              <a:path w="13210431" h="6624723">
                <a:moveTo>
                  <a:pt x="0" y="0"/>
                </a:moveTo>
                <a:lnTo>
                  <a:pt x="13210431" y="0"/>
                </a:lnTo>
                <a:lnTo>
                  <a:pt x="13210431" y="6624723"/>
                </a:lnTo>
                <a:lnTo>
                  <a:pt x="0" y="6624723"/>
                </a:lnTo>
                <a:lnTo>
                  <a:pt x="0" y="0"/>
                </a:lnTo>
                <a:close/>
              </a:path>
            </a:pathLst>
          </a:custGeom>
          <a:blipFill>
            <a:blip r:embed="rId2"/>
            <a:stretch>
              <a:fillRect/>
            </a:stretch>
          </a:blipFill>
        </p:spPr>
        <p:txBody>
          <a:bodyPr/>
          <a:lstStyle/>
          <a:p>
            <a:endParaRPr lang="it-IT"/>
          </a:p>
        </p:txBody>
      </p:sp>
      <p:sp>
        <p:nvSpPr>
          <p:cNvPr id="3" name="TextBox 3"/>
          <p:cNvSpPr txBox="1"/>
          <p:nvPr/>
        </p:nvSpPr>
        <p:spPr>
          <a:xfrm>
            <a:off x="3222145" y="633413"/>
            <a:ext cx="11843710" cy="781050"/>
          </a:xfrm>
          <a:prstGeom prst="rect">
            <a:avLst/>
          </a:prstGeom>
        </p:spPr>
        <p:txBody>
          <a:bodyPr lIns="0" tIns="0" rIns="0" bIns="0" rtlCol="0" anchor="t">
            <a:spAutoFit/>
          </a:bodyPr>
          <a:lstStyle/>
          <a:p>
            <a:pPr marL="0" lvl="0" indent="0" algn="l">
              <a:lnSpc>
                <a:spcPts val="6120"/>
              </a:lnSpc>
              <a:spcBef>
                <a:spcPct val="0"/>
              </a:spcBef>
            </a:pPr>
            <a:r>
              <a:rPr lang="en-US" sz="5100">
                <a:solidFill>
                  <a:srgbClr val="31356E"/>
                </a:solidFill>
                <a:latin typeface="Poppins Medium"/>
              </a:rPr>
              <a:t>Visualizzazione della legge di moto</a:t>
            </a:r>
          </a:p>
        </p:txBody>
      </p:sp>
      <p:sp>
        <p:nvSpPr>
          <p:cNvPr id="4" name="AutoShape 4"/>
          <p:cNvSpPr/>
          <p:nvPr/>
        </p:nvSpPr>
        <p:spPr>
          <a:xfrm rot="3270925">
            <a:off x="-13696931" y="2267987"/>
            <a:ext cx="18919464" cy="13980627"/>
          </a:xfrm>
          <a:prstGeom prst="rect">
            <a:avLst/>
          </a:prstGeom>
          <a:solidFill>
            <a:srgbClr val="31356E"/>
          </a:solidFill>
        </p:spPr>
        <p:txBody>
          <a:bodyPr/>
          <a:lstStyle/>
          <a:p>
            <a:endParaRPr lang="it-IT"/>
          </a:p>
        </p:txBody>
      </p:sp>
      <p:sp>
        <p:nvSpPr>
          <p:cNvPr id="5" name="TextBox 5"/>
          <p:cNvSpPr txBox="1"/>
          <p:nvPr/>
        </p:nvSpPr>
        <p:spPr>
          <a:xfrm>
            <a:off x="353632" y="9005887"/>
            <a:ext cx="3147417" cy="495300"/>
          </a:xfrm>
          <a:prstGeom prst="rect">
            <a:avLst/>
          </a:prstGeom>
        </p:spPr>
        <p:txBody>
          <a:bodyPr lIns="0" tIns="0" rIns="0" bIns="0" rtlCol="0" anchor="t">
            <a:spAutoFit/>
          </a:bodyPr>
          <a:lstStyle/>
          <a:p>
            <a:pPr algn="ctr">
              <a:lnSpc>
                <a:spcPts val="3840"/>
              </a:lnSpc>
              <a:spcBef>
                <a:spcPct val="0"/>
              </a:spcBef>
            </a:pPr>
            <a:r>
              <a:rPr lang="en-US" sz="3200">
                <a:solidFill>
                  <a:srgbClr val="FFFFFF"/>
                </a:solidFill>
                <a:latin typeface="Poppins Medium Bold"/>
              </a:rPr>
              <a:t>moto uniforme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3222145" y="633413"/>
            <a:ext cx="11843710" cy="781050"/>
          </a:xfrm>
          <a:prstGeom prst="rect">
            <a:avLst/>
          </a:prstGeom>
        </p:spPr>
        <p:txBody>
          <a:bodyPr lIns="0" tIns="0" rIns="0" bIns="0" rtlCol="0" anchor="t">
            <a:spAutoFit/>
          </a:bodyPr>
          <a:lstStyle/>
          <a:p>
            <a:pPr marL="0" lvl="0" indent="0" algn="l">
              <a:lnSpc>
                <a:spcPts val="6120"/>
              </a:lnSpc>
              <a:spcBef>
                <a:spcPct val="0"/>
              </a:spcBef>
            </a:pPr>
            <a:r>
              <a:rPr lang="en-US" sz="5100">
                <a:solidFill>
                  <a:srgbClr val="31356E"/>
                </a:solidFill>
                <a:latin typeface="Poppins Medium"/>
              </a:rPr>
              <a:t>Visualizzazione della legge di moto</a:t>
            </a:r>
          </a:p>
        </p:txBody>
      </p:sp>
      <p:sp>
        <p:nvSpPr>
          <p:cNvPr id="3" name="Freeform 3"/>
          <p:cNvSpPr/>
          <p:nvPr/>
        </p:nvSpPr>
        <p:spPr>
          <a:xfrm>
            <a:off x="1786844" y="2046160"/>
            <a:ext cx="15472456" cy="6968653"/>
          </a:xfrm>
          <a:custGeom>
            <a:avLst/>
            <a:gdLst/>
            <a:ahLst/>
            <a:cxnLst/>
            <a:rect l="l" t="t" r="r" b="b"/>
            <a:pathLst>
              <a:path w="15472456" h="6968653">
                <a:moveTo>
                  <a:pt x="0" y="0"/>
                </a:moveTo>
                <a:lnTo>
                  <a:pt x="15472456" y="0"/>
                </a:lnTo>
                <a:lnTo>
                  <a:pt x="15472456" y="6968652"/>
                </a:lnTo>
                <a:lnTo>
                  <a:pt x="0" y="6968652"/>
                </a:lnTo>
                <a:lnTo>
                  <a:pt x="0" y="0"/>
                </a:lnTo>
                <a:close/>
              </a:path>
            </a:pathLst>
          </a:custGeom>
          <a:blipFill>
            <a:blip r:embed="rId2"/>
            <a:stretch>
              <a:fillRect/>
            </a:stretch>
          </a:blipFill>
        </p:spPr>
        <p:txBody>
          <a:bodyPr/>
          <a:lstStyle/>
          <a:p>
            <a:endParaRPr lang="it-IT"/>
          </a:p>
        </p:txBody>
      </p:sp>
      <p:sp>
        <p:nvSpPr>
          <p:cNvPr id="4" name="AutoShape 4"/>
          <p:cNvSpPr/>
          <p:nvPr/>
        </p:nvSpPr>
        <p:spPr>
          <a:xfrm rot="3270925">
            <a:off x="-13696931" y="2267987"/>
            <a:ext cx="18919464" cy="13980627"/>
          </a:xfrm>
          <a:prstGeom prst="rect">
            <a:avLst/>
          </a:prstGeom>
          <a:solidFill>
            <a:srgbClr val="31356E"/>
          </a:solidFill>
        </p:spPr>
        <p:txBody>
          <a:bodyPr/>
          <a:lstStyle/>
          <a:p>
            <a:endParaRPr lang="it-IT"/>
          </a:p>
        </p:txBody>
      </p:sp>
      <p:sp>
        <p:nvSpPr>
          <p:cNvPr id="5" name="TextBox 5"/>
          <p:cNvSpPr txBox="1"/>
          <p:nvPr/>
        </p:nvSpPr>
        <p:spPr>
          <a:xfrm>
            <a:off x="314909" y="8520113"/>
            <a:ext cx="3510811" cy="1466850"/>
          </a:xfrm>
          <a:prstGeom prst="rect">
            <a:avLst/>
          </a:prstGeom>
        </p:spPr>
        <p:txBody>
          <a:bodyPr lIns="0" tIns="0" rIns="0" bIns="0" rtlCol="0" anchor="t">
            <a:spAutoFit/>
          </a:bodyPr>
          <a:lstStyle/>
          <a:p>
            <a:pPr>
              <a:lnSpc>
                <a:spcPts val="3840"/>
              </a:lnSpc>
              <a:spcBef>
                <a:spcPct val="0"/>
              </a:spcBef>
            </a:pPr>
            <a:r>
              <a:rPr lang="en-US" sz="3200">
                <a:solidFill>
                  <a:srgbClr val="FFFFFF"/>
                </a:solidFill>
                <a:latin typeface="Poppins Medium Bold"/>
              </a:rPr>
              <a:t>moto uniformemente accellerato</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4313218" y="0"/>
            <a:ext cx="3974782" cy="3968422"/>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FFFFFF"/>
            </a:solidFill>
          </p:spPr>
          <p:txBody>
            <a:bodyPr/>
            <a:lstStyle/>
            <a:p>
              <a:endParaRPr lang="it-IT"/>
            </a:p>
          </p:txBody>
        </p:sp>
      </p:grpSp>
      <p:sp>
        <p:nvSpPr>
          <p:cNvPr id="4" name="Freeform 4"/>
          <p:cNvSpPr/>
          <p:nvPr/>
        </p:nvSpPr>
        <p:spPr>
          <a:xfrm>
            <a:off x="804939" y="5143500"/>
            <a:ext cx="7196453" cy="2976635"/>
          </a:xfrm>
          <a:custGeom>
            <a:avLst/>
            <a:gdLst/>
            <a:ahLst/>
            <a:cxnLst/>
            <a:rect l="l" t="t" r="r" b="b"/>
            <a:pathLst>
              <a:path w="7196453" h="2976635">
                <a:moveTo>
                  <a:pt x="0" y="0"/>
                </a:moveTo>
                <a:lnTo>
                  <a:pt x="7196453" y="0"/>
                </a:lnTo>
                <a:lnTo>
                  <a:pt x="7196453" y="2976635"/>
                </a:lnTo>
                <a:lnTo>
                  <a:pt x="0" y="2976635"/>
                </a:lnTo>
                <a:lnTo>
                  <a:pt x="0" y="0"/>
                </a:lnTo>
                <a:close/>
              </a:path>
            </a:pathLst>
          </a:custGeom>
          <a:blipFill>
            <a:blip r:embed="rId2"/>
            <a:stretch>
              <a:fillRect/>
            </a:stretch>
          </a:blipFill>
        </p:spPr>
        <p:txBody>
          <a:bodyPr/>
          <a:lstStyle/>
          <a:p>
            <a:endParaRPr lang="it-IT"/>
          </a:p>
        </p:txBody>
      </p:sp>
      <p:sp>
        <p:nvSpPr>
          <p:cNvPr id="5" name="Freeform 5"/>
          <p:cNvSpPr/>
          <p:nvPr/>
        </p:nvSpPr>
        <p:spPr>
          <a:xfrm>
            <a:off x="10344100" y="4403677"/>
            <a:ext cx="5454696" cy="5393920"/>
          </a:xfrm>
          <a:custGeom>
            <a:avLst/>
            <a:gdLst/>
            <a:ahLst/>
            <a:cxnLst/>
            <a:rect l="l" t="t" r="r" b="b"/>
            <a:pathLst>
              <a:path w="5454696" h="5393920">
                <a:moveTo>
                  <a:pt x="0" y="0"/>
                </a:moveTo>
                <a:lnTo>
                  <a:pt x="5454697" y="0"/>
                </a:lnTo>
                <a:lnTo>
                  <a:pt x="5454697" y="5393920"/>
                </a:lnTo>
                <a:lnTo>
                  <a:pt x="0" y="5393920"/>
                </a:lnTo>
                <a:lnTo>
                  <a:pt x="0" y="0"/>
                </a:lnTo>
                <a:close/>
              </a:path>
            </a:pathLst>
          </a:custGeom>
          <a:blipFill>
            <a:blip r:embed="rId3"/>
            <a:stretch>
              <a:fillRect/>
            </a:stretch>
          </a:blipFill>
        </p:spPr>
        <p:txBody>
          <a:bodyPr/>
          <a:lstStyle/>
          <a:p>
            <a:endParaRPr lang="it-IT"/>
          </a:p>
        </p:txBody>
      </p:sp>
      <p:sp>
        <p:nvSpPr>
          <p:cNvPr id="6" name="TextBox 6"/>
          <p:cNvSpPr txBox="1"/>
          <p:nvPr/>
        </p:nvSpPr>
        <p:spPr>
          <a:xfrm>
            <a:off x="804939" y="755486"/>
            <a:ext cx="10222066" cy="1228725"/>
          </a:xfrm>
          <a:prstGeom prst="rect">
            <a:avLst/>
          </a:prstGeom>
        </p:spPr>
        <p:txBody>
          <a:bodyPr lIns="0" tIns="0" rIns="0" bIns="0" rtlCol="0" anchor="t">
            <a:spAutoFit/>
          </a:bodyPr>
          <a:lstStyle/>
          <a:p>
            <a:pPr marL="0" lvl="0" indent="0">
              <a:lnSpc>
                <a:spcPts val="9600"/>
              </a:lnSpc>
              <a:spcBef>
                <a:spcPct val="0"/>
              </a:spcBef>
            </a:pPr>
            <a:r>
              <a:rPr lang="en-US" sz="8000">
                <a:solidFill>
                  <a:srgbClr val="FFFFFF"/>
                </a:solidFill>
                <a:latin typeface="Poppins Medium"/>
              </a:rPr>
              <a:t>SIMULAZIONE</a:t>
            </a:r>
          </a:p>
        </p:txBody>
      </p:sp>
      <p:sp>
        <p:nvSpPr>
          <p:cNvPr id="7" name="TextBox 7"/>
          <p:cNvSpPr txBox="1"/>
          <p:nvPr/>
        </p:nvSpPr>
        <p:spPr>
          <a:xfrm>
            <a:off x="804939" y="2219325"/>
            <a:ext cx="14993858" cy="2438400"/>
          </a:xfrm>
          <a:prstGeom prst="rect">
            <a:avLst/>
          </a:prstGeom>
        </p:spPr>
        <p:txBody>
          <a:bodyPr lIns="0" tIns="0" rIns="0" bIns="0" rtlCol="0" anchor="t">
            <a:spAutoFit/>
          </a:bodyPr>
          <a:lstStyle/>
          <a:p>
            <a:pPr>
              <a:lnSpc>
                <a:spcPts val="3840"/>
              </a:lnSpc>
              <a:spcBef>
                <a:spcPct val="0"/>
              </a:spcBef>
            </a:pPr>
            <a:r>
              <a:rPr lang="en-US" sz="3200">
                <a:solidFill>
                  <a:srgbClr val="FFFFFF"/>
                </a:solidFill>
                <a:latin typeface="Poppins Medium Bold"/>
              </a:rPr>
              <a:t>Infine, viene eseguita la simulazione del movimento del carroponte, consentendo di visualizzare l'animazione del movimento in base alle leggi di moto definite. Questo passaggio permette di analizzare il comportamento del sistema e valutarne l'efficacia e la conformità agli obiettivi di progettazione.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pic>
        <p:nvPicPr>
          <p:cNvPr id="7" name="SIM_GIUNTO_1 - Realizzato con Clipchamp">
            <a:hlinkClick r:id="" action="ppaction://media"/>
            <a:extLst>
              <a:ext uri="{FF2B5EF4-FFF2-40B4-BE49-F238E27FC236}">
                <a16:creationId xmlns:a16="http://schemas.microsoft.com/office/drawing/2014/main" id="{8DB0954F-0D5C-0E58-D84B-607FF10225DA}"/>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314"/>
            <a:ext cx="18288000" cy="10286999"/>
          </a:xfrm>
          <a:prstGeom prst="rect">
            <a:avLst/>
          </a:prstGeom>
        </p:spPr>
      </p:pic>
      <p:grpSp>
        <p:nvGrpSpPr>
          <p:cNvPr id="2" name="Group 2"/>
          <p:cNvGrpSpPr/>
          <p:nvPr/>
        </p:nvGrpSpPr>
        <p:grpSpPr>
          <a:xfrm>
            <a:off x="12760308" y="0"/>
            <a:ext cx="5527692" cy="3716646"/>
            <a:chOff x="0" y="0"/>
            <a:chExt cx="1930400" cy="1297940"/>
          </a:xfrm>
        </p:grpSpPr>
        <p:sp>
          <p:nvSpPr>
            <p:cNvPr id="3" name="Freeform 3"/>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grpSp>
        <p:nvGrpSpPr>
          <p:cNvPr id="4" name="Group 4"/>
          <p:cNvGrpSpPr/>
          <p:nvPr/>
        </p:nvGrpSpPr>
        <p:grpSpPr>
          <a:xfrm rot="-10800000">
            <a:off x="12532344" y="6417079"/>
            <a:ext cx="5755656" cy="3869921"/>
            <a:chOff x="0" y="0"/>
            <a:chExt cx="1930400" cy="1297940"/>
          </a:xfrm>
        </p:grpSpPr>
        <p:sp>
          <p:nvSpPr>
            <p:cNvPr id="5" name="Freeform 5"/>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sp>
        <p:nvSpPr>
          <p:cNvPr id="6" name="TextBox 6"/>
          <p:cNvSpPr txBox="1"/>
          <p:nvPr/>
        </p:nvSpPr>
        <p:spPr>
          <a:xfrm>
            <a:off x="13964673" y="9020175"/>
            <a:ext cx="3021449" cy="476250"/>
          </a:xfrm>
          <a:prstGeom prst="rect">
            <a:avLst/>
          </a:prstGeom>
        </p:spPr>
        <p:txBody>
          <a:bodyPr lIns="0" tIns="0" rIns="0" bIns="0" rtlCol="0" anchor="t">
            <a:spAutoFit/>
          </a:bodyPr>
          <a:lstStyle/>
          <a:p>
            <a:pPr marL="0" lvl="0" indent="0" algn="l">
              <a:lnSpc>
                <a:spcPts val="3758"/>
              </a:lnSpc>
              <a:spcBef>
                <a:spcPct val="0"/>
              </a:spcBef>
            </a:pPr>
            <a:r>
              <a:rPr lang="en-US" sz="3132" u="none" strike="noStrike">
                <a:solidFill>
                  <a:srgbClr val="31356E"/>
                </a:solidFill>
                <a:latin typeface="Poppins Medium Bold"/>
              </a:rPr>
              <a:t>Moto uniforme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0" y="0"/>
            <a:ext cx="18288000" cy="10287000"/>
          </a:xfrm>
          <a:prstGeom prst="rect">
            <a:avLst/>
          </a:prstGeom>
        </p:spPr>
      </p:pic>
      <p:grpSp>
        <p:nvGrpSpPr>
          <p:cNvPr id="3" name="Group 3"/>
          <p:cNvGrpSpPr/>
          <p:nvPr/>
        </p:nvGrpSpPr>
        <p:grpSpPr>
          <a:xfrm>
            <a:off x="12760308" y="0"/>
            <a:ext cx="5527692" cy="3716646"/>
            <a:chOff x="0" y="0"/>
            <a:chExt cx="1930400" cy="1297940"/>
          </a:xfrm>
        </p:grpSpPr>
        <p:sp>
          <p:nvSpPr>
            <p:cNvPr id="4" name="Freeform 4"/>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grpSp>
        <p:nvGrpSpPr>
          <p:cNvPr id="5" name="Group 5"/>
          <p:cNvGrpSpPr/>
          <p:nvPr/>
        </p:nvGrpSpPr>
        <p:grpSpPr>
          <a:xfrm rot="-10800000">
            <a:off x="12532344" y="6417079"/>
            <a:ext cx="5755656" cy="3869921"/>
            <a:chOff x="0" y="0"/>
            <a:chExt cx="1930400" cy="1297940"/>
          </a:xfrm>
        </p:grpSpPr>
        <p:sp>
          <p:nvSpPr>
            <p:cNvPr id="6" name="Freeform 6"/>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sp>
        <p:nvSpPr>
          <p:cNvPr id="7" name="TextBox 7"/>
          <p:cNvSpPr txBox="1"/>
          <p:nvPr/>
        </p:nvSpPr>
        <p:spPr>
          <a:xfrm>
            <a:off x="13964673" y="9020175"/>
            <a:ext cx="3021449" cy="476250"/>
          </a:xfrm>
          <a:prstGeom prst="rect">
            <a:avLst/>
          </a:prstGeom>
        </p:spPr>
        <p:txBody>
          <a:bodyPr lIns="0" tIns="0" rIns="0" bIns="0" rtlCol="0" anchor="t">
            <a:spAutoFit/>
          </a:bodyPr>
          <a:lstStyle/>
          <a:p>
            <a:pPr marL="0" lvl="0" indent="0" algn="l">
              <a:lnSpc>
                <a:spcPts val="3758"/>
              </a:lnSpc>
              <a:spcBef>
                <a:spcPct val="0"/>
              </a:spcBef>
            </a:pPr>
            <a:r>
              <a:rPr lang="en-US" sz="3132" u="none" strike="noStrike">
                <a:solidFill>
                  <a:srgbClr val="31356E"/>
                </a:solidFill>
                <a:latin typeface="Poppins Medium Bold"/>
              </a:rPr>
              <a:t>Moto uniforme</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5549597" y="0"/>
            <a:ext cx="23837597" cy="10216113"/>
          </a:xfrm>
          <a:prstGeom prst="rect">
            <a:avLst/>
          </a:prstGeom>
        </p:spPr>
      </p:pic>
      <p:grpSp>
        <p:nvGrpSpPr>
          <p:cNvPr id="3" name="Group 3"/>
          <p:cNvGrpSpPr/>
          <p:nvPr/>
        </p:nvGrpSpPr>
        <p:grpSpPr>
          <a:xfrm>
            <a:off x="12760308" y="0"/>
            <a:ext cx="5527692" cy="3716646"/>
            <a:chOff x="0" y="0"/>
            <a:chExt cx="1930400" cy="1297940"/>
          </a:xfrm>
        </p:grpSpPr>
        <p:sp>
          <p:nvSpPr>
            <p:cNvPr id="4" name="Freeform 4"/>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grpSp>
        <p:nvGrpSpPr>
          <p:cNvPr id="5" name="Group 5"/>
          <p:cNvGrpSpPr/>
          <p:nvPr/>
        </p:nvGrpSpPr>
        <p:grpSpPr>
          <a:xfrm rot="-10800000">
            <a:off x="12532344" y="6417079"/>
            <a:ext cx="5755656" cy="3869921"/>
            <a:chOff x="0" y="0"/>
            <a:chExt cx="1930400" cy="1297940"/>
          </a:xfrm>
        </p:grpSpPr>
        <p:sp>
          <p:nvSpPr>
            <p:cNvPr id="6" name="Freeform 6"/>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sp>
        <p:nvSpPr>
          <p:cNvPr id="7" name="TextBox 7"/>
          <p:cNvSpPr txBox="1"/>
          <p:nvPr/>
        </p:nvSpPr>
        <p:spPr>
          <a:xfrm>
            <a:off x="13362491" y="8543925"/>
            <a:ext cx="4323327" cy="1428750"/>
          </a:xfrm>
          <a:prstGeom prst="rect">
            <a:avLst/>
          </a:prstGeom>
        </p:spPr>
        <p:txBody>
          <a:bodyPr lIns="0" tIns="0" rIns="0" bIns="0" rtlCol="0" anchor="t">
            <a:spAutoFit/>
          </a:bodyPr>
          <a:lstStyle/>
          <a:p>
            <a:pPr marL="0" lvl="0" indent="0" algn="ctr">
              <a:lnSpc>
                <a:spcPts val="3758"/>
              </a:lnSpc>
              <a:spcBef>
                <a:spcPct val="0"/>
              </a:spcBef>
            </a:pPr>
            <a:r>
              <a:rPr lang="en-US" sz="3132" u="none" strike="noStrike">
                <a:solidFill>
                  <a:srgbClr val="31356E"/>
                </a:solidFill>
                <a:latin typeface="Poppins Medium Bold"/>
              </a:rPr>
              <a:t>Moto uniformemente accellerato</a:t>
            </a:r>
          </a:p>
        </p:txBody>
      </p:sp>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pic>
        <p:nvPicPr>
          <p:cNvPr id="7" name="Video senza titolo - Realizzato con Clipchamp">
            <a:hlinkClick r:id="" action="ppaction://media"/>
            <a:extLst>
              <a:ext uri="{FF2B5EF4-FFF2-40B4-BE49-F238E27FC236}">
                <a16:creationId xmlns:a16="http://schemas.microsoft.com/office/drawing/2014/main" id="{9CF51601-79B7-CB57-E511-8B32111AAFE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8542" r="16107" b="1359"/>
          <a:stretch/>
        </p:blipFill>
        <p:spPr>
          <a:xfrm>
            <a:off x="0" y="0"/>
            <a:ext cx="18288000" cy="10260000"/>
          </a:xfrm>
          <a:prstGeom prst="rect">
            <a:avLst/>
          </a:prstGeom>
        </p:spPr>
      </p:pic>
      <p:grpSp>
        <p:nvGrpSpPr>
          <p:cNvPr id="2" name="Group 2"/>
          <p:cNvGrpSpPr/>
          <p:nvPr/>
        </p:nvGrpSpPr>
        <p:grpSpPr>
          <a:xfrm>
            <a:off x="12760308" y="0"/>
            <a:ext cx="5527692" cy="3716646"/>
            <a:chOff x="0" y="0"/>
            <a:chExt cx="1930400" cy="1297940"/>
          </a:xfrm>
        </p:grpSpPr>
        <p:sp>
          <p:nvSpPr>
            <p:cNvPr id="3" name="Freeform 3"/>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grpSp>
        <p:nvGrpSpPr>
          <p:cNvPr id="4" name="Group 4"/>
          <p:cNvGrpSpPr/>
          <p:nvPr/>
        </p:nvGrpSpPr>
        <p:grpSpPr>
          <a:xfrm rot="-10800000">
            <a:off x="12532344" y="6417079"/>
            <a:ext cx="5755656" cy="3869921"/>
            <a:chOff x="0" y="0"/>
            <a:chExt cx="1930400" cy="1297940"/>
          </a:xfrm>
        </p:grpSpPr>
        <p:sp>
          <p:nvSpPr>
            <p:cNvPr id="5" name="Freeform 5"/>
            <p:cNvSpPr/>
            <p:nvPr/>
          </p:nvSpPr>
          <p:spPr>
            <a:xfrm>
              <a:off x="0" y="0"/>
              <a:ext cx="1930400" cy="1297940"/>
            </a:xfrm>
            <a:custGeom>
              <a:avLst/>
              <a:gdLst/>
              <a:ahLst/>
              <a:cxnLst/>
              <a:rect l="l" t="t" r="r" b="b"/>
              <a:pathLst>
                <a:path w="1930400" h="1297940">
                  <a:moveTo>
                    <a:pt x="0" y="0"/>
                  </a:moveTo>
                  <a:lnTo>
                    <a:pt x="965200" y="1297940"/>
                  </a:lnTo>
                  <a:lnTo>
                    <a:pt x="1930400" y="0"/>
                  </a:lnTo>
                  <a:close/>
                </a:path>
              </a:pathLst>
            </a:custGeom>
            <a:solidFill>
              <a:srgbClr val="FFFFFF"/>
            </a:solidFill>
          </p:spPr>
          <p:txBody>
            <a:bodyPr/>
            <a:lstStyle/>
            <a:p>
              <a:endParaRPr lang="it-IT"/>
            </a:p>
          </p:txBody>
        </p:sp>
      </p:grpSp>
      <p:sp>
        <p:nvSpPr>
          <p:cNvPr id="6" name="TextBox 6"/>
          <p:cNvSpPr txBox="1"/>
          <p:nvPr/>
        </p:nvSpPr>
        <p:spPr>
          <a:xfrm>
            <a:off x="13964673" y="8543925"/>
            <a:ext cx="2889052" cy="952500"/>
          </a:xfrm>
          <a:prstGeom prst="rect">
            <a:avLst/>
          </a:prstGeom>
        </p:spPr>
        <p:txBody>
          <a:bodyPr lIns="0" tIns="0" rIns="0" bIns="0" rtlCol="0" anchor="t">
            <a:spAutoFit/>
          </a:bodyPr>
          <a:lstStyle/>
          <a:p>
            <a:pPr marL="0" lvl="0" indent="0" algn="ctr">
              <a:lnSpc>
                <a:spcPts val="3758"/>
              </a:lnSpc>
              <a:spcBef>
                <a:spcPct val="0"/>
              </a:spcBef>
            </a:pPr>
            <a:r>
              <a:rPr lang="en-US" sz="3132" u="none" strike="noStrike">
                <a:solidFill>
                  <a:srgbClr val="31356E"/>
                </a:solidFill>
                <a:latin typeface="Poppins Medium Bold"/>
              </a:rPr>
              <a:t>Moto uniformi</a:t>
            </a:r>
          </a:p>
          <a:p>
            <a:pPr marL="0" lvl="0" indent="0" algn="ctr">
              <a:lnSpc>
                <a:spcPts val="3758"/>
              </a:lnSpc>
              <a:spcBef>
                <a:spcPct val="0"/>
              </a:spcBef>
            </a:pPr>
            <a:r>
              <a:rPr lang="en-US" sz="3132" u="none" strike="noStrike">
                <a:solidFill>
                  <a:srgbClr val="31356E"/>
                </a:solidFill>
                <a:latin typeface="Poppins Medium Bold"/>
              </a:rPr>
              <a:t>Simultanei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7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sp>
        <p:nvSpPr>
          <p:cNvPr id="2" name="Freeform 2"/>
          <p:cNvSpPr/>
          <p:nvPr/>
        </p:nvSpPr>
        <p:spPr>
          <a:xfrm>
            <a:off x="-395416" y="0"/>
            <a:ext cx="6676053" cy="10287000"/>
          </a:xfrm>
          <a:custGeom>
            <a:avLst/>
            <a:gdLst/>
            <a:ahLst/>
            <a:cxnLst/>
            <a:rect l="l" t="t" r="r" b="b"/>
            <a:pathLst>
              <a:path w="6676053" h="10287000">
                <a:moveTo>
                  <a:pt x="0" y="0"/>
                </a:moveTo>
                <a:lnTo>
                  <a:pt x="6676053" y="0"/>
                </a:lnTo>
                <a:lnTo>
                  <a:pt x="6676053" y="10287000"/>
                </a:lnTo>
                <a:lnTo>
                  <a:pt x="0" y="10287000"/>
                </a:lnTo>
                <a:lnTo>
                  <a:pt x="0" y="0"/>
                </a:lnTo>
                <a:close/>
              </a:path>
            </a:pathLst>
          </a:custGeom>
          <a:blipFill>
            <a:blip r:embed="rId2"/>
            <a:stretch>
              <a:fillRect/>
            </a:stretch>
          </a:blipFill>
        </p:spPr>
        <p:txBody>
          <a:bodyPr/>
          <a:lstStyle/>
          <a:p>
            <a:endParaRPr lang="it-IT"/>
          </a:p>
        </p:txBody>
      </p:sp>
      <p:sp>
        <p:nvSpPr>
          <p:cNvPr id="3" name="AutoShape 3"/>
          <p:cNvSpPr/>
          <p:nvPr/>
        </p:nvSpPr>
        <p:spPr>
          <a:xfrm rot="7173568">
            <a:off x="3053914" y="-78697"/>
            <a:ext cx="18947486" cy="13667411"/>
          </a:xfrm>
          <a:prstGeom prst="rect">
            <a:avLst/>
          </a:prstGeom>
          <a:solidFill>
            <a:srgbClr val="FFFFFF"/>
          </a:solidFill>
        </p:spPr>
        <p:txBody>
          <a:bodyPr/>
          <a:lstStyle/>
          <a:p>
            <a:endParaRPr lang="it-IT"/>
          </a:p>
        </p:txBody>
      </p:sp>
      <p:grpSp>
        <p:nvGrpSpPr>
          <p:cNvPr id="4" name="Group 4"/>
          <p:cNvGrpSpPr>
            <a:grpSpLocks noChangeAspect="1"/>
          </p:cNvGrpSpPr>
          <p:nvPr/>
        </p:nvGrpSpPr>
        <p:grpSpPr>
          <a:xfrm>
            <a:off x="2620130" y="7568663"/>
            <a:ext cx="3138957" cy="2718337"/>
            <a:chOff x="0" y="0"/>
            <a:chExt cx="6350000" cy="5499100"/>
          </a:xfrm>
        </p:grpSpPr>
        <p:sp>
          <p:nvSpPr>
            <p:cNvPr id="5" name="Freeform 5"/>
            <p:cNvSpPr/>
            <p:nvPr/>
          </p:nvSpPr>
          <p:spPr>
            <a:xfrm>
              <a:off x="0" y="0"/>
              <a:ext cx="6350000" cy="5499100"/>
            </a:xfrm>
            <a:custGeom>
              <a:avLst/>
              <a:gdLst/>
              <a:ahLst/>
              <a:cxnLst/>
              <a:rect l="l" t="t" r="r" b="b"/>
              <a:pathLst>
                <a:path w="6350000" h="5499100">
                  <a:moveTo>
                    <a:pt x="0" y="5499100"/>
                  </a:moveTo>
                  <a:lnTo>
                    <a:pt x="3175000" y="0"/>
                  </a:lnTo>
                  <a:lnTo>
                    <a:pt x="6350000" y="5499100"/>
                  </a:lnTo>
                  <a:lnTo>
                    <a:pt x="0" y="5499100"/>
                  </a:lnTo>
                  <a:close/>
                </a:path>
              </a:pathLst>
            </a:custGeom>
            <a:solidFill>
              <a:srgbClr val="31356E"/>
            </a:solidFill>
          </p:spPr>
          <p:txBody>
            <a:bodyPr/>
            <a:lstStyle/>
            <a:p>
              <a:endParaRPr lang="it-IT"/>
            </a:p>
          </p:txBody>
        </p:sp>
      </p:grpSp>
      <p:sp>
        <p:nvSpPr>
          <p:cNvPr id="6" name="TextBox 6"/>
          <p:cNvSpPr txBox="1"/>
          <p:nvPr/>
        </p:nvSpPr>
        <p:spPr>
          <a:xfrm>
            <a:off x="8583379" y="847725"/>
            <a:ext cx="7436112" cy="2924175"/>
          </a:xfrm>
          <a:prstGeom prst="rect">
            <a:avLst/>
          </a:prstGeom>
        </p:spPr>
        <p:txBody>
          <a:bodyPr lIns="0" tIns="0" rIns="0" bIns="0" rtlCol="0" anchor="t">
            <a:spAutoFit/>
          </a:bodyPr>
          <a:lstStyle/>
          <a:p>
            <a:pPr>
              <a:lnSpc>
                <a:spcPts val="10800"/>
              </a:lnSpc>
            </a:pPr>
            <a:r>
              <a:rPr lang="en-US" sz="9000">
                <a:solidFill>
                  <a:srgbClr val="000000"/>
                </a:solidFill>
                <a:latin typeface="Kollektif"/>
              </a:rPr>
              <a:t>Analisi Cinematica</a:t>
            </a:r>
          </a:p>
        </p:txBody>
      </p:sp>
      <p:sp>
        <p:nvSpPr>
          <p:cNvPr id="7" name="TextBox 7"/>
          <p:cNvSpPr txBox="1"/>
          <p:nvPr/>
        </p:nvSpPr>
        <p:spPr>
          <a:xfrm>
            <a:off x="7058797" y="4385310"/>
            <a:ext cx="9257256" cy="4872990"/>
          </a:xfrm>
          <a:prstGeom prst="rect">
            <a:avLst/>
          </a:prstGeom>
        </p:spPr>
        <p:txBody>
          <a:bodyPr lIns="0" tIns="0" rIns="0" bIns="0" rtlCol="0" anchor="t">
            <a:spAutoFit/>
          </a:bodyPr>
          <a:lstStyle/>
          <a:p>
            <a:pPr>
              <a:lnSpc>
                <a:spcPts val="4289"/>
              </a:lnSpc>
            </a:pPr>
            <a:r>
              <a:rPr lang="en-US" sz="3299">
                <a:solidFill>
                  <a:srgbClr val="000000"/>
                </a:solidFill>
                <a:latin typeface="Nunito"/>
              </a:rPr>
              <a:t>L'analisi cinematica è il campo di studio dedicato all'esame dei cinematismi tra i vari componenti di un sistema. La progettazione di un cinematismo richiede la definizione di una componente fissa e la creazione di giunti tra gli elementi che possono essere controllati da comandi. È altresì essenziale stabilire dei finecorsa che delimitino il range di movimento tra le diverse parti del sistema.</a:t>
            </a:r>
          </a:p>
          <a:p>
            <a:pPr>
              <a:lnSpc>
                <a:spcPts val="4289"/>
              </a:lnSpc>
            </a:pPr>
            <a:endParaRPr lang="en-US" sz="3299">
              <a:solidFill>
                <a:srgbClr val="000000"/>
              </a:solidFill>
              <a:latin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31356E"/>
        </a:solidFill>
        <a:effectLst/>
      </p:bgPr>
    </p:bg>
    <p:spTree>
      <p:nvGrpSpPr>
        <p:cNvPr id="1" name=""/>
        <p:cNvGrpSpPr/>
        <p:nvPr/>
      </p:nvGrpSpPr>
      <p:grpSpPr>
        <a:xfrm>
          <a:off x="0" y="0"/>
          <a:ext cx="0" cy="0"/>
          <a:chOff x="0" y="0"/>
          <a:chExt cx="0" cy="0"/>
        </a:xfrm>
      </p:grpSpPr>
      <p:sp>
        <p:nvSpPr>
          <p:cNvPr id="2" name="Freeform 2"/>
          <p:cNvSpPr/>
          <p:nvPr/>
        </p:nvSpPr>
        <p:spPr>
          <a:xfrm>
            <a:off x="2540199" y="1492486"/>
            <a:ext cx="12341187" cy="7302028"/>
          </a:xfrm>
          <a:custGeom>
            <a:avLst/>
            <a:gdLst/>
            <a:ahLst/>
            <a:cxnLst/>
            <a:rect l="l" t="t" r="r" b="b"/>
            <a:pathLst>
              <a:path w="12341187" h="7302028">
                <a:moveTo>
                  <a:pt x="0" y="0"/>
                </a:moveTo>
                <a:lnTo>
                  <a:pt x="12341187" y="0"/>
                </a:lnTo>
                <a:lnTo>
                  <a:pt x="12341187" y="7302028"/>
                </a:lnTo>
                <a:lnTo>
                  <a:pt x="0" y="7302028"/>
                </a:lnTo>
                <a:lnTo>
                  <a:pt x="0" y="0"/>
                </a:lnTo>
                <a:close/>
              </a:path>
            </a:pathLst>
          </a:custGeom>
          <a:blipFill>
            <a:blip r:embed="rId2"/>
            <a:stretch>
              <a:fillRect/>
            </a:stretch>
          </a:blipFill>
        </p:spPr>
        <p:txBody>
          <a:bodyPr/>
          <a:lstStyle/>
          <a:p>
            <a:endParaRPr lang="it-IT"/>
          </a:p>
        </p:txBody>
      </p:sp>
      <p:sp>
        <p:nvSpPr>
          <p:cNvPr id="3" name="TextBox 3"/>
          <p:cNvSpPr txBox="1"/>
          <p:nvPr/>
        </p:nvSpPr>
        <p:spPr>
          <a:xfrm>
            <a:off x="1028700" y="847725"/>
            <a:ext cx="15691065" cy="1552575"/>
          </a:xfrm>
          <a:prstGeom prst="rect">
            <a:avLst/>
          </a:prstGeom>
        </p:spPr>
        <p:txBody>
          <a:bodyPr lIns="0" tIns="0" rIns="0" bIns="0" rtlCol="0" anchor="t">
            <a:spAutoFit/>
          </a:bodyPr>
          <a:lstStyle/>
          <a:p>
            <a:pPr>
              <a:lnSpc>
                <a:spcPts val="10800"/>
              </a:lnSpc>
            </a:pPr>
            <a:r>
              <a:rPr lang="en-US" sz="9000">
                <a:solidFill>
                  <a:srgbClr val="FFFFFF"/>
                </a:solidFill>
                <a:latin typeface="Kollektif"/>
              </a:rPr>
              <a:t>Analisi Cinematica Carroponte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10800000">
            <a:off x="16428230" y="0"/>
            <a:ext cx="1859770" cy="1856795"/>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1356E"/>
            </a:solidFill>
          </p:spPr>
          <p:txBody>
            <a:bodyPr/>
            <a:lstStyle/>
            <a:p>
              <a:endParaRPr lang="it-IT"/>
            </a:p>
          </p:txBody>
        </p:sp>
      </p:grpSp>
      <p:sp>
        <p:nvSpPr>
          <p:cNvPr id="4" name="Freeform 4"/>
          <p:cNvSpPr/>
          <p:nvPr/>
        </p:nvSpPr>
        <p:spPr>
          <a:xfrm>
            <a:off x="3523742" y="4539816"/>
            <a:ext cx="998344" cy="1021034"/>
          </a:xfrm>
          <a:custGeom>
            <a:avLst/>
            <a:gdLst/>
            <a:ahLst/>
            <a:cxnLst/>
            <a:rect l="l" t="t" r="r" b="b"/>
            <a:pathLst>
              <a:path w="998344" h="1021034">
                <a:moveTo>
                  <a:pt x="0" y="0"/>
                </a:moveTo>
                <a:lnTo>
                  <a:pt x="998344" y="0"/>
                </a:lnTo>
                <a:lnTo>
                  <a:pt x="998344" y="1021034"/>
                </a:lnTo>
                <a:lnTo>
                  <a:pt x="0" y="1021034"/>
                </a:lnTo>
                <a:lnTo>
                  <a:pt x="0" y="0"/>
                </a:lnTo>
                <a:close/>
              </a:path>
            </a:pathLst>
          </a:custGeom>
          <a:blipFill>
            <a:blip r:embed="rId2"/>
            <a:stretch>
              <a:fillRect/>
            </a:stretch>
          </a:blipFill>
        </p:spPr>
        <p:txBody>
          <a:bodyPr/>
          <a:lstStyle/>
          <a:p>
            <a:endParaRPr lang="it-IT"/>
          </a:p>
        </p:txBody>
      </p:sp>
      <p:sp>
        <p:nvSpPr>
          <p:cNvPr id="5" name="Freeform 5"/>
          <p:cNvSpPr/>
          <p:nvPr/>
        </p:nvSpPr>
        <p:spPr>
          <a:xfrm>
            <a:off x="6125589" y="4536760"/>
            <a:ext cx="2683496" cy="1024090"/>
          </a:xfrm>
          <a:custGeom>
            <a:avLst/>
            <a:gdLst/>
            <a:ahLst/>
            <a:cxnLst/>
            <a:rect l="l" t="t" r="r" b="b"/>
            <a:pathLst>
              <a:path w="2683496" h="1024090">
                <a:moveTo>
                  <a:pt x="0" y="0"/>
                </a:moveTo>
                <a:lnTo>
                  <a:pt x="2683496" y="0"/>
                </a:lnTo>
                <a:lnTo>
                  <a:pt x="2683496" y="1024090"/>
                </a:lnTo>
                <a:lnTo>
                  <a:pt x="0" y="1024090"/>
                </a:lnTo>
                <a:lnTo>
                  <a:pt x="0" y="0"/>
                </a:lnTo>
                <a:close/>
              </a:path>
            </a:pathLst>
          </a:custGeom>
          <a:blipFill>
            <a:blip r:embed="rId3"/>
            <a:stretch>
              <a:fillRect/>
            </a:stretch>
          </a:blipFill>
        </p:spPr>
        <p:txBody>
          <a:bodyPr/>
          <a:lstStyle/>
          <a:p>
            <a:endParaRPr lang="it-IT"/>
          </a:p>
        </p:txBody>
      </p:sp>
      <p:sp>
        <p:nvSpPr>
          <p:cNvPr id="6" name="Freeform 6"/>
          <p:cNvSpPr/>
          <p:nvPr/>
        </p:nvSpPr>
        <p:spPr>
          <a:xfrm>
            <a:off x="9308996" y="4536760"/>
            <a:ext cx="3194702" cy="1117166"/>
          </a:xfrm>
          <a:custGeom>
            <a:avLst/>
            <a:gdLst/>
            <a:ahLst/>
            <a:cxnLst/>
            <a:rect l="l" t="t" r="r" b="b"/>
            <a:pathLst>
              <a:path w="3194702" h="1117166">
                <a:moveTo>
                  <a:pt x="0" y="0"/>
                </a:moveTo>
                <a:lnTo>
                  <a:pt x="3194702" y="0"/>
                </a:lnTo>
                <a:lnTo>
                  <a:pt x="3194702" y="1117165"/>
                </a:lnTo>
                <a:lnTo>
                  <a:pt x="0" y="1117165"/>
                </a:lnTo>
                <a:lnTo>
                  <a:pt x="0" y="0"/>
                </a:lnTo>
                <a:close/>
              </a:path>
            </a:pathLst>
          </a:custGeom>
          <a:blipFill>
            <a:blip r:embed="rId4"/>
            <a:stretch>
              <a:fillRect/>
            </a:stretch>
          </a:blipFill>
        </p:spPr>
        <p:txBody>
          <a:bodyPr/>
          <a:lstStyle/>
          <a:p>
            <a:endParaRPr lang="it-IT"/>
          </a:p>
        </p:txBody>
      </p:sp>
      <p:sp>
        <p:nvSpPr>
          <p:cNvPr id="7" name="Freeform 7"/>
          <p:cNvSpPr/>
          <p:nvPr/>
        </p:nvSpPr>
        <p:spPr>
          <a:xfrm>
            <a:off x="13676580" y="4566564"/>
            <a:ext cx="994820" cy="1087362"/>
          </a:xfrm>
          <a:custGeom>
            <a:avLst/>
            <a:gdLst/>
            <a:ahLst/>
            <a:cxnLst/>
            <a:rect l="l" t="t" r="r" b="b"/>
            <a:pathLst>
              <a:path w="994820" h="1087362">
                <a:moveTo>
                  <a:pt x="0" y="0"/>
                </a:moveTo>
                <a:lnTo>
                  <a:pt x="994820" y="0"/>
                </a:lnTo>
                <a:lnTo>
                  <a:pt x="994820" y="1087361"/>
                </a:lnTo>
                <a:lnTo>
                  <a:pt x="0" y="1087361"/>
                </a:lnTo>
                <a:lnTo>
                  <a:pt x="0" y="0"/>
                </a:lnTo>
                <a:close/>
              </a:path>
            </a:pathLst>
          </a:custGeom>
          <a:blipFill>
            <a:blip r:embed="rId5"/>
            <a:stretch>
              <a:fillRect/>
            </a:stretch>
          </a:blipFill>
        </p:spPr>
        <p:txBody>
          <a:bodyPr/>
          <a:lstStyle/>
          <a:p>
            <a:endParaRPr lang="it-IT"/>
          </a:p>
        </p:txBody>
      </p:sp>
      <p:sp>
        <p:nvSpPr>
          <p:cNvPr id="8" name="TextBox 8"/>
          <p:cNvSpPr txBox="1"/>
          <p:nvPr/>
        </p:nvSpPr>
        <p:spPr>
          <a:xfrm>
            <a:off x="9650283" y="6386591"/>
            <a:ext cx="2340760" cy="807720"/>
          </a:xfrm>
          <a:prstGeom prst="rect">
            <a:avLst/>
          </a:prstGeom>
        </p:spPr>
        <p:txBody>
          <a:bodyPr lIns="0" tIns="0" rIns="0" bIns="0" rtlCol="0" anchor="t">
            <a:spAutoFit/>
          </a:bodyPr>
          <a:lstStyle/>
          <a:p>
            <a:pPr marL="0" lvl="0" indent="0" algn="ctr">
              <a:lnSpc>
                <a:spcPts val="3254"/>
              </a:lnSpc>
              <a:spcBef>
                <a:spcPct val="0"/>
              </a:spcBef>
            </a:pPr>
            <a:r>
              <a:rPr lang="en-US" sz="2325">
                <a:solidFill>
                  <a:srgbClr val="242424"/>
                </a:solidFill>
                <a:latin typeface="Poppins Medium"/>
                <a:hlinkClick r:id="rId6" tooltip="https://docs.google.com/spreadsheets/d/1DUF2isFWsqVSYhbaACYtbgcLi_YjDqpE3GLQIVgkKQg/edit#gid=69851113"/>
              </a:rPr>
              <a:t>Aggiunta di leggi di moto</a:t>
            </a:r>
          </a:p>
        </p:txBody>
      </p:sp>
      <p:sp>
        <p:nvSpPr>
          <p:cNvPr id="9" name="TextBox 9"/>
          <p:cNvSpPr txBox="1"/>
          <p:nvPr/>
        </p:nvSpPr>
        <p:spPr>
          <a:xfrm>
            <a:off x="13003609" y="6386591"/>
            <a:ext cx="2340760" cy="1243965"/>
          </a:xfrm>
          <a:prstGeom prst="rect">
            <a:avLst/>
          </a:prstGeom>
        </p:spPr>
        <p:txBody>
          <a:bodyPr lIns="0" tIns="0" rIns="0" bIns="0" rtlCol="0" anchor="t">
            <a:spAutoFit/>
          </a:bodyPr>
          <a:lstStyle/>
          <a:p>
            <a:pPr marL="0" lvl="0" indent="0" algn="ctr">
              <a:lnSpc>
                <a:spcPts val="3359"/>
              </a:lnSpc>
              <a:spcBef>
                <a:spcPct val="0"/>
              </a:spcBef>
            </a:pPr>
            <a:r>
              <a:rPr lang="en-US" sz="2400">
                <a:solidFill>
                  <a:srgbClr val="242424"/>
                </a:solidFill>
                <a:latin typeface="Poppins Medium"/>
                <a:hlinkClick r:id="rId6" tooltip="https://docs.google.com/spreadsheets/d/1DUF2isFWsqVSYhbaACYtbgcLi_YjDqpE3GLQIVgkKQg/edit#gid=69851113"/>
              </a:rPr>
              <a:t>Simulazione del movimento</a:t>
            </a:r>
          </a:p>
        </p:txBody>
      </p:sp>
      <p:sp>
        <p:nvSpPr>
          <p:cNvPr id="10" name="TextBox 10"/>
          <p:cNvSpPr txBox="1"/>
          <p:nvPr/>
        </p:nvSpPr>
        <p:spPr>
          <a:xfrm>
            <a:off x="6296957" y="6386591"/>
            <a:ext cx="2340760" cy="807720"/>
          </a:xfrm>
          <a:prstGeom prst="rect">
            <a:avLst/>
          </a:prstGeom>
        </p:spPr>
        <p:txBody>
          <a:bodyPr lIns="0" tIns="0" rIns="0" bIns="0" rtlCol="0" anchor="t">
            <a:spAutoFit/>
          </a:bodyPr>
          <a:lstStyle/>
          <a:p>
            <a:pPr marL="0" lvl="0" indent="0" algn="ctr">
              <a:lnSpc>
                <a:spcPts val="3254"/>
              </a:lnSpc>
              <a:spcBef>
                <a:spcPct val="0"/>
              </a:spcBef>
            </a:pPr>
            <a:r>
              <a:rPr lang="en-US" sz="2325">
                <a:solidFill>
                  <a:srgbClr val="242424"/>
                </a:solidFill>
                <a:latin typeface="Poppins Medium"/>
                <a:hlinkClick r:id="rId6" tooltip="https://docs.google.com/spreadsheets/d/1DUF2isFWsqVSYhbaACYtbgcLi_YjDqpE3GLQIVgkKQg/edit#gid=69851113"/>
              </a:rPr>
              <a:t>Creazione della cinematica</a:t>
            </a:r>
          </a:p>
        </p:txBody>
      </p:sp>
      <p:sp>
        <p:nvSpPr>
          <p:cNvPr id="11" name="TextBox 11"/>
          <p:cNvSpPr txBox="1"/>
          <p:nvPr/>
        </p:nvSpPr>
        <p:spPr>
          <a:xfrm>
            <a:off x="2943630" y="6396116"/>
            <a:ext cx="2340760" cy="781050"/>
          </a:xfrm>
          <a:prstGeom prst="rect">
            <a:avLst/>
          </a:prstGeom>
        </p:spPr>
        <p:txBody>
          <a:bodyPr lIns="0" tIns="0" rIns="0" bIns="0" rtlCol="0" anchor="t">
            <a:spAutoFit/>
          </a:bodyPr>
          <a:lstStyle/>
          <a:p>
            <a:pPr marL="0" lvl="0" indent="0" algn="ctr">
              <a:lnSpc>
                <a:spcPts val="3149"/>
              </a:lnSpc>
              <a:spcBef>
                <a:spcPct val="0"/>
              </a:spcBef>
            </a:pPr>
            <a:r>
              <a:rPr lang="en-US" sz="2250">
                <a:solidFill>
                  <a:srgbClr val="242424"/>
                </a:solidFill>
                <a:latin typeface="Poppins Medium"/>
                <a:hlinkClick r:id="rId6" tooltip="https://docs.google.com/spreadsheets/d/1DUF2isFWsqVSYhbaACYtbgcLi_YjDqpE3GLQIVgkKQg/edit#gid=69851113"/>
              </a:rPr>
              <a:t>Definizione dei giunti</a:t>
            </a:r>
          </a:p>
        </p:txBody>
      </p:sp>
      <p:sp>
        <p:nvSpPr>
          <p:cNvPr id="12" name="TextBox 12"/>
          <p:cNvSpPr txBox="1"/>
          <p:nvPr/>
        </p:nvSpPr>
        <p:spPr>
          <a:xfrm>
            <a:off x="1028700" y="1028700"/>
            <a:ext cx="15231645" cy="2228850"/>
          </a:xfrm>
          <a:prstGeom prst="rect">
            <a:avLst/>
          </a:prstGeom>
        </p:spPr>
        <p:txBody>
          <a:bodyPr lIns="0" tIns="0" rIns="0" bIns="0" rtlCol="0" anchor="t">
            <a:spAutoFit/>
          </a:bodyPr>
          <a:lstStyle/>
          <a:p>
            <a:pPr marL="0" lvl="0" indent="0">
              <a:lnSpc>
                <a:spcPts val="8790"/>
              </a:lnSpc>
              <a:spcBef>
                <a:spcPct val="0"/>
              </a:spcBef>
            </a:pPr>
            <a:r>
              <a:rPr lang="en-US" sz="7325">
                <a:solidFill>
                  <a:srgbClr val="31356E"/>
                </a:solidFill>
                <a:latin typeface="Poppins Medium"/>
              </a:rPr>
              <a:t>Simulazione del movimento del carroponte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1760370"/>
            <a:ext cx="7425501" cy="1771650"/>
          </a:xfrm>
          <a:prstGeom prst="rect">
            <a:avLst/>
          </a:prstGeom>
        </p:spPr>
        <p:txBody>
          <a:bodyPr lIns="0" tIns="0" rIns="0" bIns="0" rtlCol="0" anchor="t">
            <a:spAutoFit/>
          </a:bodyPr>
          <a:lstStyle/>
          <a:p>
            <a:pPr algn="ctr">
              <a:lnSpc>
                <a:spcPts val="7020"/>
              </a:lnSpc>
            </a:pPr>
            <a:r>
              <a:rPr lang="en-US" sz="5850">
                <a:solidFill>
                  <a:srgbClr val="31356E"/>
                </a:solidFill>
                <a:latin typeface="Poppins Medium"/>
              </a:rPr>
              <a:t>Definizione dei Giunti</a:t>
            </a:r>
          </a:p>
        </p:txBody>
      </p:sp>
      <p:grpSp>
        <p:nvGrpSpPr>
          <p:cNvPr id="3" name="Group 3"/>
          <p:cNvGrpSpPr/>
          <p:nvPr/>
        </p:nvGrpSpPr>
        <p:grpSpPr>
          <a:xfrm rot="-10800000">
            <a:off x="15414628" y="-264956"/>
            <a:ext cx="5774656" cy="5000852"/>
            <a:chOff x="0" y="0"/>
            <a:chExt cx="6350000" cy="5499100"/>
          </a:xfrm>
        </p:grpSpPr>
        <p:sp>
          <p:nvSpPr>
            <p:cNvPr id="4" name="Freeform 4"/>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2"/>
              <a:stretch>
                <a:fillRect l="-49298" r="-49298"/>
              </a:stretch>
            </a:blipFill>
          </p:spPr>
          <p:txBody>
            <a:bodyPr/>
            <a:lstStyle/>
            <a:p>
              <a:endParaRPr lang="it-IT"/>
            </a:p>
          </p:txBody>
        </p:sp>
      </p:grpSp>
      <p:grpSp>
        <p:nvGrpSpPr>
          <p:cNvPr id="5" name="Group 5"/>
          <p:cNvGrpSpPr/>
          <p:nvPr/>
        </p:nvGrpSpPr>
        <p:grpSpPr>
          <a:xfrm>
            <a:off x="15414628" y="5551104"/>
            <a:ext cx="5774656" cy="5000852"/>
            <a:chOff x="0" y="0"/>
            <a:chExt cx="6350000" cy="5499100"/>
          </a:xfrm>
        </p:grpSpPr>
        <p:sp>
          <p:nvSpPr>
            <p:cNvPr id="6" name="Freeform 6"/>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3"/>
              <a:stretch>
                <a:fillRect l="-98025" r="-98025"/>
              </a:stretch>
            </a:blipFill>
          </p:spPr>
          <p:txBody>
            <a:bodyPr/>
            <a:lstStyle/>
            <a:p>
              <a:endParaRPr lang="it-IT"/>
            </a:p>
          </p:txBody>
        </p:sp>
      </p:grpSp>
      <p:grpSp>
        <p:nvGrpSpPr>
          <p:cNvPr id="7" name="Group 7"/>
          <p:cNvGrpSpPr/>
          <p:nvPr/>
        </p:nvGrpSpPr>
        <p:grpSpPr>
          <a:xfrm>
            <a:off x="11706360" y="-264956"/>
            <a:ext cx="5774656" cy="5000852"/>
            <a:chOff x="0" y="0"/>
            <a:chExt cx="6350000" cy="5499100"/>
          </a:xfrm>
        </p:grpSpPr>
        <p:sp>
          <p:nvSpPr>
            <p:cNvPr id="8" name="Freeform 8"/>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4"/>
              <a:stretch>
                <a:fillRect l="-26308" r="-26308"/>
              </a:stretch>
            </a:blipFill>
          </p:spPr>
          <p:txBody>
            <a:bodyPr/>
            <a:lstStyle/>
            <a:p>
              <a:endParaRPr lang="it-IT"/>
            </a:p>
          </p:txBody>
        </p:sp>
      </p:grpSp>
      <p:grpSp>
        <p:nvGrpSpPr>
          <p:cNvPr id="9" name="Group 9"/>
          <p:cNvGrpSpPr/>
          <p:nvPr/>
        </p:nvGrpSpPr>
        <p:grpSpPr>
          <a:xfrm rot="-10800000">
            <a:off x="11706360" y="5629275"/>
            <a:ext cx="5774656" cy="5000852"/>
            <a:chOff x="0" y="0"/>
            <a:chExt cx="6350000" cy="5499100"/>
          </a:xfrm>
        </p:grpSpPr>
        <p:sp>
          <p:nvSpPr>
            <p:cNvPr id="10" name="Freeform 10"/>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5"/>
              <a:stretch>
                <a:fillRect l="-25891" r="-25891"/>
              </a:stretch>
            </a:blipFill>
          </p:spPr>
          <p:txBody>
            <a:bodyPr/>
            <a:lstStyle/>
            <a:p>
              <a:endParaRPr lang="it-IT"/>
            </a:p>
          </p:txBody>
        </p:sp>
      </p:grpSp>
      <p:grpSp>
        <p:nvGrpSpPr>
          <p:cNvPr id="11" name="Group 11"/>
          <p:cNvGrpSpPr/>
          <p:nvPr/>
        </p:nvGrpSpPr>
        <p:grpSpPr>
          <a:xfrm rot="-10800000">
            <a:off x="7998093" y="-264956"/>
            <a:ext cx="5774656" cy="5000852"/>
            <a:chOff x="0" y="0"/>
            <a:chExt cx="6350000" cy="5499100"/>
          </a:xfrm>
        </p:grpSpPr>
        <p:sp>
          <p:nvSpPr>
            <p:cNvPr id="12" name="Freeform 12"/>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5"/>
              <a:stretch>
                <a:fillRect l="-25891" r="-25891"/>
              </a:stretch>
            </a:blipFill>
          </p:spPr>
          <p:txBody>
            <a:bodyPr/>
            <a:lstStyle/>
            <a:p>
              <a:endParaRPr lang="it-IT"/>
            </a:p>
          </p:txBody>
        </p:sp>
      </p:grpSp>
      <p:grpSp>
        <p:nvGrpSpPr>
          <p:cNvPr id="13" name="Group 13"/>
          <p:cNvGrpSpPr/>
          <p:nvPr/>
        </p:nvGrpSpPr>
        <p:grpSpPr>
          <a:xfrm>
            <a:off x="7998093" y="5551104"/>
            <a:ext cx="5774656" cy="5000852"/>
            <a:chOff x="0" y="0"/>
            <a:chExt cx="6350000" cy="5499100"/>
          </a:xfrm>
        </p:grpSpPr>
        <p:sp>
          <p:nvSpPr>
            <p:cNvPr id="14" name="Freeform 14"/>
            <p:cNvSpPr/>
            <p:nvPr/>
          </p:nvSpPr>
          <p:spPr>
            <a:xfrm>
              <a:off x="0" y="0"/>
              <a:ext cx="6350000" cy="5499100"/>
            </a:xfrm>
            <a:custGeom>
              <a:avLst/>
              <a:gdLst/>
              <a:ahLst/>
              <a:cxnLst/>
              <a:rect l="l" t="t" r="r" b="b"/>
              <a:pathLst>
                <a:path w="6350000" h="5499100">
                  <a:moveTo>
                    <a:pt x="4762500" y="2749550"/>
                  </a:moveTo>
                  <a:lnTo>
                    <a:pt x="3175000" y="0"/>
                  </a:lnTo>
                  <a:lnTo>
                    <a:pt x="1587500" y="2749550"/>
                  </a:lnTo>
                  <a:lnTo>
                    <a:pt x="0" y="5499100"/>
                  </a:lnTo>
                  <a:lnTo>
                    <a:pt x="6350000" y="5499100"/>
                  </a:lnTo>
                  <a:close/>
                </a:path>
              </a:pathLst>
            </a:custGeom>
            <a:blipFill>
              <a:blip r:embed="rId6"/>
              <a:stretch>
                <a:fillRect t="-44949" b="-44949"/>
              </a:stretch>
            </a:blipFill>
          </p:spPr>
          <p:txBody>
            <a:bodyPr/>
            <a:lstStyle/>
            <a:p>
              <a:endParaRPr lang="it-IT"/>
            </a:p>
          </p:txBody>
        </p:sp>
      </p:grpSp>
      <p:sp>
        <p:nvSpPr>
          <p:cNvPr id="15" name="TextBox 15"/>
          <p:cNvSpPr txBox="1"/>
          <p:nvPr/>
        </p:nvSpPr>
        <p:spPr>
          <a:xfrm>
            <a:off x="1028700" y="4405313"/>
            <a:ext cx="8337884" cy="2438400"/>
          </a:xfrm>
          <a:prstGeom prst="rect">
            <a:avLst/>
          </a:prstGeom>
        </p:spPr>
        <p:txBody>
          <a:bodyPr lIns="0" tIns="0" rIns="0" bIns="0" rtlCol="0" anchor="t">
            <a:spAutoFit/>
          </a:bodyPr>
          <a:lstStyle/>
          <a:p>
            <a:pPr algn="ctr">
              <a:lnSpc>
                <a:spcPts val="3840"/>
              </a:lnSpc>
              <a:spcBef>
                <a:spcPct val="0"/>
              </a:spcBef>
            </a:pPr>
            <a:r>
              <a:rPr lang="en-US" sz="3200">
                <a:solidFill>
                  <a:srgbClr val="31356E"/>
                </a:solidFill>
                <a:latin typeface="Poppins Medium Bold"/>
              </a:rPr>
              <a:t> Inizialmente, vengono definiti i giunti del carroponte utilizzando le funzionalità di CATIA V5. Questi giunti rappresentano i punti di connessione tra le parti mobili del sistema.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5660851"/>
            <a:ext cx="5922835" cy="2582704"/>
          </a:xfrm>
          <a:custGeom>
            <a:avLst/>
            <a:gdLst/>
            <a:ahLst/>
            <a:cxnLst/>
            <a:rect l="l" t="t" r="r" b="b"/>
            <a:pathLst>
              <a:path w="5922835" h="2582704">
                <a:moveTo>
                  <a:pt x="0" y="0"/>
                </a:moveTo>
                <a:lnTo>
                  <a:pt x="5922835" y="0"/>
                </a:lnTo>
                <a:lnTo>
                  <a:pt x="5922835" y="2582704"/>
                </a:lnTo>
                <a:lnTo>
                  <a:pt x="0" y="2582704"/>
                </a:lnTo>
                <a:lnTo>
                  <a:pt x="0" y="0"/>
                </a:lnTo>
                <a:close/>
              </a:path>
            </a:pathLst>
          </a:custGeom>
          <a:blipFill>
            <a:blip r:embed="rId2"/>
            <a:stretch>
              <a:fillRect/>
            </a:stretch>
          </a:blipFill>
        </p:spPr>
        <p:txBody>
          <a:bodyPr/>
          <a:lstStyle/>
          <a:p>
            <a:endParaRPr lang="it-IT"/>
          </a:p>
        </p:txBody>
      </p:sp>
      <p:sp>
        <p:nvSpPr>
          <p:cNvPr id="3" name="Freeform 3"/>
          <p:cNvSpPr/>
          <p:nvPr/>
        </p:nvSpPr>
        <p:spPr>
          <a:xfrm>
            <a:off x="15071470" y="5660851"/>
            <a:ext cx="2643875" cy="4347900"/>
          </a:xfrm>
          <a:custGeom>
            <a:avLst/>
            <a:gdLst/>
            <a:ahLst/>
            <a:cxnLst/>
            <a:rect l="l" t="t" r="r" b="b"/>
            <a:pathLst>
              <a:path w="2643875" h="4347900">
                <a:moveTo>
                  <a:pt x="0" y="0"/>
                </a:moveTo>
                <a:lnTo>
                  <a:pt x="2643875" y="0"/>
                </a:lnTo>
                <a:lnTo>
                  <a:pt x="2643875" y="4347900"/>
                </a:lnTo>
                <a:lnTo>
                  <a:pt x="0" y="4347900"/>
                </a:lnTo>
                <a:lnTo>
                  <a:pt x="0" y="0"/>
                </a:lnTo>
                <a:close/>
              </a:path>
            </a:pathLst>
          </a:custGeom>
          <a:blipFill>
            <a:blip r:embed="rId3"/>
            <a:stretch>
              <a:fillRect/>
            </a:stretch>
          </a:blipFill>
        </p:spPr>
        <p:txBody>
          <a:bodyPr/>
          <a:lstStyle/>
          <a:p>
            <a:endParaRPr lang="it-IT"/>
          </a:p>
        </p:txBody>
      </p:sp>
      <p:grpSp>
        <p:nvGrpSpPr>
          <p:cNvPr id="4" name="Group 4"/>
          <p:cNvGrpSpPr/>
          <p:nvPr/>
        </p:nvGrpSpPr>
        <p:grpSpPr>
          <a:xfrm>
            <a:off x="6951535" y="1028700"/>
            <a:ext cx="10763810" cy="5518079"/>
            <a:chOff x="0" y="0"/>
            <a:chExt cx="14351747" cy="7357439"/>
          </a:xfrm>
        </p:grpSpPr>
        <p:sp>
          <p:nvSpPr>
            <p:cNvPr id="5" name="TextBox 5"/>
            <p:cNvSpPr txBox="1"/>
            <p:nvPr/>
          </p:nvSpPr>
          <p:spPr>
            <a:xfrm>
              <a:off x="0" y="1524964"/>
              <a:ext cx="14351558" cy="5832475"/>
            </a:xfrm>
            <a:prstGeom prst="rect">
              <a:avLst/>
            </a:prstGeom>
          </p:spPr>
          <p:txBody>
            <a:bodyPr lIns="0" tIns="0" rIns="0" bIns="0" rtlCol="0" anchor="t">
              <a:spAutoFit/>
            </a:bodyPr>
            <a:lstStyle/>
            <a:p>
              <a:pPr marL="0" lvl="0" indent="0" algn="l">
                <a:lnSpc>
                  <a:spcPts val="3480"/>
                </a:lnSpc>
                <a:spcBef>
                  <a:spcPct val="0"/>
                </a:spcBef>
              </a:pPr>
              <a:endParaRPr/>
            </a:p>
            <a:p>
              <a:pPr marL="0" lvl="0" indent="0" algn="l">
                <a:lnSpc>
                  <a:spcPts val="3480"/>
                </a:lnSpc>
                <a:spcBef>
                  <a:spcPct val="0"/>
                </a:spcBef>
              </a:pPr>
              <a:r>
                <a:rPr lang="en-US" sz="2900" u="none" strike="noStrike">
                  <a:solidFill>
                    <a:srgbClr val="31356E"/>
                  </a:solidFill>
                  <a:latin typeface="Poppins Medium Bold"/>
                </a:rPr>
                <a:t>Sono stati introdotti giunti rigidi per stabilizzare gli elementi che devono rimanere statici e non possono subire alcun movimento reciproco. Nello specifico, sono stati applicati giunti rigidi tra entrambi i binari del carroponte e i muri circostanti, tra gli elementi che consentono lo scorrimento e la trave orizzontale, e infine tra un elemento del braccio e il supporto, consentendo così un ulteriore</a:t>
              </a:r>
            </a:p>
            <a:p>
              <a:pPr marL="0" lvl="0" indent="0" algn="l">
                <a:lnSpc>
                  <a:spcPts val="3480"/>
                </a:lnSpc>
                <a:spcBef>
                  <a:spcPct val="0"/>
                </a:spcBef>
              </a:pPr>
              <a:r>
                <a:rPr lang="en-US" sz="2900" u="none" strike="noStrike">
                  <a:solidFill>
                    <a:srgbClr val="31356E"/>
                  </a:solidFill>
                  <a:latin typeface="Poppins Medium Bold"/>
                </a:rPr>
                <a:t> ancoraggio al carroponte.</a:t>
              </a:r>
            </a:p>
          </p:txBody>
        </p:sp>
        <p:sp>
          <p:nvSpPr>
            <p:cNvPr id="6" name="TextBox 6"/>
            <p:cNvSpPr txBox="1"/>
            <p:nvPr/>
          </p:nvSpPr>
          <p:spPr>
            <a:xfrm>
              <a:off x="189" y="-9327"/>
              <a:ext cx="14351558" cy="1038225"/>
            </a:xfrm>
            <a:prstGeom prst="rect">
              <a:avLst/>
            </a:prstGeom>
          </p:spPr>
          <p:txBody>
            <a:bodyPr lIns="0" tIns="0" rIns="0" bIns="0" rtlCol="0" anchor="t">
              <a:spAutoFit/>
            </a:bodyPr>
            <a:lstStyle/>
            <a:p>
              <a:pPr marL="0" lvl="0" indent="0" algn="l">
                <a:lnSpc>
                  <a:spcPts val="6120"/>
                </a:lnSpc>
                <a:spcBef>
                  <a:spcPct val="0"/>
                </a:spcBef>
              </a:pPr>
              <a:r>
                <a:rPr lang="en-US" sz="5100" u="none" strike="noStrike">
                  <a:solidFill>
                    <a:srgbClr val="31356E"/>
                  </a:solidFill>
                  <a:latin typeface="Poppins Medium"/>
                </a:rPr>
                <a:t>Giunti Rigidi</a:t>
              </a:r>
            </a:p>
          </p:txBody>
        </p:sp>
      </p:grpSp>
      <p:sp>
        <p:nvSpPr>
          <p:cNvPr id="7" name="Freeform 7"/>
          <p:cNvSpPr/>
          <p:nvPr/>
        </p:nvSpPr>
        <p:spPr>
          <a:xfrm>
            <a:off x="1028700" y="2255719"/>
            <a:ext cx="5106846" cy="2913722"/>
          </a:xfrm>
          <a:custGeom>
            <a:avLst/>
            <a:gdLst/>
            <a:ahLst/>
            <a:cxnLst/>
            <a:rect l="l" t="t" r="r" b="b"/>
            <a:pathLst>
              <a:path w="5106846" h="2913722">
                <a:moveTo>
                  <a:pt x="0" y="0"/>
                </a:moveTo>
                <a:lnTo>
                  <a:pt x="5106846" y="0"/>
                </a:lnTo>
                <a:lnTo>
                  <a:pt x="5106846" y="2913722"/>
                </a:lnTo>
                <a:lnTo>
                  <a:pt x="0" y="2913722"/>
                </a:lnTo>
                <a:lnTo>
                  <a:pt x="0" y="0"/>
                </a:lnTo>
                <a:close/>
              </a:path>
            </a:pathLst>
          </a:custGeom>
          <a:blipFill>
            <a:blip r:embed="rId4"/>
            <a:stretch>
              <a:fillRect/>
            </a:stretch>
          </a:blipFill>
        </p:spPr>
        <p:txBody>
          <a:bodyPr/>
          <a:lstStyle/>
          <a:p>
            <a:endParaRPr lang="it-IT"/>
          </a:p>
        </p:txBody>
      </p:sp>
      <p:grpSp>
        <p:nvGrpSpPr>
          <p:cNvPr id="8" name="Group 8"/>
          <p:cNvGrpSpPr/>
          <p:nvPr/>
        </p:nvGrpSpPr>
        <p:grpSpPr>
          <a:xfrm rot="5400000">
            <a:off x="-3068" y="32540"/>
            <a:ext cx="3835496" cy="3829359"/>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1356E"/>
            </a:solidFill>
          </p:spPr>
          <p:txBody>
            <a:bodyPr/>
            <a:lstStyle/>
            <a:p>
              <a:endParaRPr lang="it-IT"/>
            </a:p>
          </p:txBody>
        </p:sp>
      </p:grpSp>
      <p:sp>
        <p:nvSpPr>
          <p:cNvPr id="10" name="Freeform 10"/>
          <p:cNvSpPr/>
          <p:nvPr/>
        </p:nvSpPr>
        <p:spPr>
          <a:xfrm>
            <a:off x="7420649" y="7834801"/>
            <a:ext cx="6495129" cy="1899936"/>
          </a:xfrm>
          <a:custGeom>
            <a:avLst/>
            <a:gdLst/>
            <a:ahLst/>
            <a:cxnLst/>
            <a:rect l="l" t="t" r="r" b="b"/>
            <a:pathLst>
              <a:path w="6495129" h="1899936">
                <a:moveTo>
                  <a:pt x="0" y="0"/>
                </a:moveTo>
                <a:lnTo>
                  <a:pt x="6495129" y="0"/>
                </a:lnTo>
                <a:lnTo>
                  <a:pt x="6495129" y="1899936"/>
                </a:lnTo>
                <a:lnTo>
                  <a:pt x="0" y="1899936"/>
                </a:lnTo>
                <a:lnTo>
                  <a:pt x="0" y="0"/>
                </a:lnTo>
                <a:close/>
              </a:path>
            </a:pathLst>
          </a:custGeom>
          <a:blipFill>
            <a:blip r:embed="rId5"/>
            <a:stretch>
              <a:fillRect/>
            </a:stretch>
          </a:blipFill>
        </p:spPr>
        <p:txBody>
          <a:bodyPr/>
          <a:lstStyle/>
          <a:p>
            <a:endParaRPr lang="it-IT"/>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11560" y="6690459"/>
            <a:ext cx="6618800" cy="3351597"/>
          </a:xfrm>
          <a:custGeom>
            <a:avLst/>
            <a:gdLst/>
            <a:ahLst/>
            <a:cxnLst/>
            <a:rect l="l" t="t" r="r" b="b"/>
            <a:pathLst>
              <a:path w="6618800" h="3351597">
                <a:moveTo>
                  <a:pt x="0" y="0"/>
                </a:moveTo>
                <a:lnTo>
                  <a:pt x="6618800" y="0"/>
                </a:lnTo>
                <a:lnTo>
                  <a:pt x="6618800" y="3351597"/>
                </a:lnTo>
                <a:lnTo>
                  <a:pt x="0" y="3351597"/>
                </a:lnTo>
                <a:lnTo>
                  <a:pt x="0" y="0"/>
                </a:lnTo>
                <a:close/>
              </a:path>
            </a:pathLst>
          </a:custGeom>
          <a:blipFill>
            <a:blip r:embed="rId2"/>
            <a:stretch>
              <a:fillRect/>
            </a:stretch>
          </a:blipFill>
        </p:spPr>
        <p:txBody>
          <a:bodyPr/>
          <a:lstStyle/>
          <a:p>
            <a:endParaRPr lang="it-IT"/>
          </a:p>
        </p:txBody>
      </p:sp>
      <p:sp>
        <p:nvSpPr>
          <p:cNvPr id="3" name="Freeform 3"/>
          <p:cNvSpPr/>
          <p:nvPr/>
        </p:nvSpPr>
        <p:spPr>
          <a:xfrm>
            <a:off x="698314" y="7222995"/>
            <a:ext cx="7981793" cy="2286524"/>
          </a:xfrm>
          <a:custGeom>
            <a:avLst/>
            <a:gdLst/>
            <a:ahLst/>
            <a:cxnLst/>
            <a:rect l="l" t="t" r="r" b="b"/>
            <a:pathLst>
              <a:path w="7981793" h="2286524">
                <a:moveTo>
                  <a:pt x="0" y="0"/>
                </a:moveTo>
                <a:lnTo>
                  <a:pt x="7981792" y="0"/>
                </a:lnTo>
                <a:lnTo>
                  <a:pt x="7981792" y="2286525"/>
                </a:lnTo>
                <a:lnTo>
                  <a:pt x="0" y="2286525"/>
                </a:lnTo>
                <a:lnTo>
                  <a:pt x="0" y="0"/>
                </a:lnTo>
                <a:close/>
              </a:path>
            </a:pathLst>
          </a:custGeom>
          <a:blipFill>
            <a:blip r:embed="rId3"/>
            <a:stretch>
              <a:fillRect/>
            </a:stretch>
          </a:blipFill>
        </p:spPr>
        <p:txBody>
          <a:bodyPr/>
          <a:lstStyle/>
          <a:p>
            <a:endParaRPr lang="it-IT"/>
          </a:p>
        </p:txBody>
      </p:sp>
      <p:sp>
        <p:nvSpPr>
          <p:cNvPr id="4" name="Freeform 4"/>
          <p:cNvSpPr/>
          <p:nvPr/>
        </p:nvSpPr>
        <p:spPr>
          <a:xfrm>
            <a:off x="698314" y="2673971"/>
            <a:ext cx="5797176" cy="3289516"/>
          </a:xfrm>
          <a:custGeom>
            <a:avLst/>
            <a:gdLst/>
            <a:ahLst/>
            <a:cxnLst/>
            <a:rect l="l" t="t" r="r" b="b"/>
            <a:pathLst>
              <a:path w="5797176" h="3289516">
                <a:moveTo>
                  <a:pt x="0" y="0"/>
                </a:moveTo>
                <a:lnTo>
                  <a:pt x="5797176" y="0"/>
                </a:lnTo>
                <a:lnTo>
                  <a:pt x="5797176" y="3289516"/>
                </a:lnTo>
                <a:lnTo>
                  <a:pt x="0" y="3289516"/>
                </a:lnTo>
                <a:lnTo>
                  <a:pt x="0" y="0"/>
                </a:lnTo>
                <a:close/>
              </a:path>
            </a:pathLst>
          </a:custGeom>
          <a:blipFill>
            <a:blip r:embed="rId4"/>
            <a:stretch>
              <a:fillRect/>
            </a:stretch>
          </a:blipFill>
        </p:spPr>
        <p:txBody>
          <a:bodyPr/>
          <a:lstStyle/>
          <a:p>
            <a:endParaRPr lang="it-IT"/>
          </a:p>
        </p:txBody>
      </p:sp>
      <p:grpSp>
        <p:nvGrpSpPr>
          <p:cNvPr id="5" name="Group 5"/>
          <p:cNvGrpSpPr/>
          <p:nvPr/>
        </p:nvGrpSpPr>
        <p:grpSpPr>
          <a:xfrm rot="5400000">
            <a:off x="-3068" y="32540"/>
            <a:ext cx="3835496" cy="3829359"/>
            <a:chOff x="0" y="0"/>
            <a:chExt cx="6350000" cy="6339840"/>
          </a:xfrm>
        </p:grpSpPr>
        <p:sp>
          <p:nvSpPr>
            <p:cNvPr id="6" name="Freeform 6"/>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1356E"/>
            </a:solidFill>
          </p:spPr>
          <p:txBody>
            <a:bodyPr/>
            <a:lstStyle/>
            <a:p>
              <a:endParaRPr lang="it-IT"/>
            </a:p>
          </p:txBody>
        </p:sp>
      </p:grpSp>
      <p:sp>
        <p:nvSpPr>
          <p:cNvPr id="7" name="TextBox 7"/>
          <p:cNvSpPr txBox="1"/>
          <p:nvPr/>
        </p:nvSpPr>
        <p:spPr>
          <a:xfrm>
            <a:off x="6841621" y="633455"/>
            <a:ext cx="10763668" cy="780964"/>
          </a:xfrm>
          <a:prstGeom prst="rect">
            <a:avLst/>
          </a:prstGeom>
        </p:spPr>
        <p:txBody>
          <a:bodyPr lIns="0" tIns="0" rIns="0" bIns="0" rtlCol="0" anchor="t">
            <a:spAutoFit/>
          </a:bodyPr>
          <a:lstStyle/>
          <a:p>
            <a:pPr marL="0" lvl="0" indent="0" algn="l">
              <a:lnSpc>
                <a:spcPts val="6120"/>
              </a:lnSpc>
              <a:spcBef>
                <a:spcPct val="0"/>
              </a:spcBef>
            </a:pPr>
            <a:r>
              <a:rPr lang="en-US" sz="5100" u="none" strike="noStrike">
                <a:solidFill>
                  <a:srgbClr val="31356E"/>
                </a:solidFill>
                <a:latin typeface="Poppins Medium"/>
              </a:rPr>
              <a:t>Giunti Prismatici</a:t>
            </a:r>
          </a:p>
        </p:txBody>
      </p:sp>
      <p:sp>
        <p:nvSpPr>
          <p:cNvPr id="8" name="TextBox 8"/>
          <p:cNvSpPr txBox="1"/>
          <p:nvPr/>
        </p:nvSpPr>
        <p:spPr>
          <a:xfrm>
            <a:off x="6841621" y="1652224"/>
            <a:ext cx="10763668" cy="4810062"/>
          </a:xfrm>
          <a:prstGeom prst="rect">
            <a:avLst/>
          </a:prstGeom>
        </p:spPr>
        <p:txBody>
          <a:bodyPr lIns="0" tIns="0" rIns="0" bIns="0" rtlCol="0" anchor="t">
            <a:spAutoFit/>
          </a:bodyPr>
          <a:lstStyle/>
          <a:p>
            <a:pPr marL="0" lvl="0" indent="0" algn="l">
              <a:lnSpc>
                <a:spcPts val="3479"/>
              </a:lnSpc>
              <a:spcBef>
                <a:spcPct val="0"/>
              </a:spcBef>
            </a:pPr>
            <a:r>
              <a:rPr lang="en-US" sz="2899" u="none" strike="noStrike">
                <a:solidFill>
                  <a:srgbClr val="31356E"/>
                </a:solidFill>
                <a:latin typeface="Poppins Medium Bold"/>
              </a:rPr>
              <a:t>Il binario del carroponte permette un movimento realizzato tramite un giunto prismatico che fa sì da far scorrere il complesso di attuazione in lunghezza. I limiti sono stati ottenuti tramite misurazioni, nello specifico tra i pilastri del muro, corrispondenti ai limiti fisici di movimento. Inoltre il movimento orizzontale è stato realizzato con un uteriore giunto prismatico che consente lo scorrimento del carroponte sulle guide della trave orizzontale. Infine è stato creato un ulteriore giunto prismatico per consentire il corretto e più preciso posizionamento del braccio.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0000">
            <a:off x="-3068" y="32540"/>
            <a:ext cx="3835496" cy="3829359"/>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1356E"/>
            </a:solidFill>
          </p:spPr>
          <p:txBody>
            <a:bodyPr/>
            <a:lstStyle/>
            <a:p>
              <a:endParaRPr lang="it-IT"/>
            </a:p>
          </p:txBody>
        </p:sp>
      </p:grpSp>
      <p:sp>
        <p:nvSpPr>
          <p:cNvPr id="4" name="Freeform 4"/>
          <p:cNvSpPr/>
          <p:nvPr/>
        </p:nvSpPr>
        <p:spPr>
          <a:xfrm>
            <a:off x="7952377" y="3864967"/>
            <a:ext cx="7505010" cy="5820738"/>
          </a:xfrm>
          <a:custGeom>
            <a:avLst/>
            <a:gdLst/>
            <a:ahLst/>
            <a:cxnLst/>
            <a:rect l="l" t="t" r="r" b="b"/>
            <a:pathLst>
              <a:path w="7505010" h="5820738">
                <a:moveTo>
                  <a:pt x="0" y="0"/>
                </a:moveTo>
                <a:lnTo>
                  <a:pt x="7505010" y="0"/>
                </a:lnTo>
                <a:lnTo>
                  <a:pt x="7505010" y="5820738"/>
                </a:lnTo>
                <a:lnTo>
                  <a:pt x="0" y="5820738"/>
                </a:lnTo>
                <a:lnTo>
                  <a:pt x="0" y="0"/>
                </a:lnTo>
                <a:close/>
              </a:path>
            </a:pathLst>
          </a:custGeom>
          <a:blipFill>
            <a:blip r:embed="rId2"/>
            <a:stretch>
              <a:fillRect/>
            </a:stretch>
          </a:blipFill>
        </p:spPr>
        <p:txBody>
          <a:bodyPr/>
          <a:lstStyle/>
          <a:p>
            <a:endParaRPr lang="it-IT"/>
          </a:p>
        </p:txBody>
      </p:sp>
      <p:sp>
        <p:nvSpPr>
          <p:cNvPr id="5" name="Freeform 5"/>
          <p:cNvSpPr/>
          <p:nvPr/>
        </p:nvSpPr>
        <p:spPr>
          <a:xfrm>
            <a:off x="1028700" y="2927061"/>
            <a:ext cx="5505295" cy="4485578"/>
          </a:xfrm>
          <a:custGeom>
            <a:avLst/>
            <a:gdLst/>
            <a:ahLst/>
            <a:cxnLst/>
            <a:rect l="l" t="t" r="r" b="b"/>
            <a:pathLst>
              <a:path w="5505295" h="4485578">
                <a:moveTo>
                  <a:pt x="0" y="0"/>
                </a:moveTo>
                <a:lnTo>
                  <a:pt x="5505295" y="0"/>
                </a:lnTo>
                <a:lnTo>
                  <a:pt x="5505295" y="4485578"/>
                </a:lnTo>
                <a:lnTo>
                  <a:pt x="0" y="4485578"/>
                </a:lnTo>
                <a:lnTo>
                  <a:pt x="0" y="0"/>
                </a:lnTo>
                <a:close/>
              </a:path>
            </a:pathLst>
          </a:custGeom>
          <a:blipFill>
            <a:blip r:embed="rId3"/>
            <a:stretch>
              <a:fillRect/>
            </a:stretch>
          </a:blipFill>
        </p:spPr>
        <p:txBody>
          <a:bodyPr/>
          <a:lstStyle/>
          <a:p>
            <a:endParaRPr lang="it-IT"/>
          </a:p>
        </p:txBody>
      </p:sp>
      <p:sp>
        <p:nvSpPr>
          <p:cNvPr id="6" name="TextBox 6"/>
          <p:cNvSpPr txBox="1"/>
          <p:nvPr/>
        </p:nvSpPr>
        <p:spPr>
          <a:xfrm>
            <a:off x="6841621" y="633455"/>
            <a:ext cx="10763668" cy="780964"/>
          </a:xfrm>
          <a:prstGeom prst="rect">
            <a:avLst/>
          </a:prstGeom>
        </p:spPr>
        <p:txBody>
          <a:bodyPr lIns="0" tIns="0" rIns="0" bIns="0" rtlCol="0" anchor="t">
            <a:spAutoFit/>
          </a:bodyPr>
          <a:lstStyle/>
          <a:p>
            <a:pPr marL="0" lvl="0" indent="0" algn="l">
              <a:lnSpc>
                <a:spcPts val="6120"/>
              </a:lnSpc>
              <a:spcBef>
                <a:spcPct val="0"/>
              </a:spcBef>
            </a:pPr>
            <a:r>
              <a:rPr lang="en-US" sz="5100" u="none" strike="noStrike">
                <a:solidFill>
                  <a:srgbClr val="31356E"/>
                </a:solidFill>
                <a:latin typeface="Poppins Medium"/>
              </a:rPr>
              <a:t>Giunti Prismatici</a:t>
            </a:r>
          </a:p>
        </p:txBody>
      </p:sp>
      <p:sp>
        <p:nvSpPr>
          <p:cNvPr id="7" name="TextBox 7"/>
          <p:cNvSpPr txBox="1"/>
          <p:nvPr/>
        </p:nvSpPr>
        <p:spPr>
          <a:xfrm>
            <a:off x="6841621" y="1841225"/>
            <a:ext cx="10763668" cy="2181196"/>
          </a:xfrm>
          <a:prstGeom prst="rect">
            <a:avLst/>
          </a:prstGeom>
        </p:spPr>
        <p:txBody>
          <a:bodyPr lIns="0" tIns="0" rIns="0" bIns="0" rtlCol="0" anchor="t">
            <a:spAutoFit/>
          </a:bodyPr>
          <a:lstStyle/>
          <a:p>
            <a:pPr marL="0" lvl="0" indent="0" algn="l">
              <a:lnSpc>
                <a:spcPts val="3479"/>
              </a:lnSpc>
              <a:spcBef>
                <a:spcPct val="0"/>
              </a:spcBef>
            </a:pPr>
            <a:r>
              <a:rPr lang="en-US" sz="2899" u="none" strike="noStrike">
                <a:solidFill>
                  <a:srgbClr val="31356E"/>
                </a:solidFill>
                <a:latin typeface="Poppins Medium Bold"/>
              </a:rPr>
              <a:t>Il braccio dispone di 3 prolunghe coassiali che permettono una traslazione verticale dello stesso.</a:t>
            </a:r>
          </a:p>
          <a:p>
            <a:pPr marL="0" lvl="0" indent="0" algn="l">
              <a:lnSpc>
                <a:spcPts val="3479"/>
              </a:lnSpc>
              <a:spcBef>
                <a:spcPct val="0"/>
              </a:spcBef>
            </a:pPr>
            <a:r>
              <a:rPr lang="en-US" sz="2899" u="none" strike="noStrike">
                <a:solidFill>
                  <a:srgbClr val="31356E"/>
                </a:solidFill>
                <a:latin typeface="Poppins Medium Bold"/>
              </a:rPr>
              <a:t>In particolare una prolunga è fissa al carro ponte e una è fissa (parte fissa del giunto rotazionale) al braccio.</a:t>
            </a:r>
          </a:p>
          <a:p>
            <a:pPr marL="0" lvl="0" indent="0" algn="l">
              <a:lnSpc>
                <a:spcPts val="3479"/>
              </a:lnSpc>
              <a:spcBef>
                <a:spcPct val="0"/>
              </a:spcBef>
            </a:pPr>
            <a:r>
              <a:rPr lang="en-US" sz="2899" u="none" strike="noStrike">
                <a:solidFill>
                  <a:srgbClr val="31356E"/>
                </a:solidFill>
                <a:latin typeface="Poppins Medium Bold"/>
              </a:rPr>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2501665"/>
            <a:ext cx="4241735" cy="6941020"/>
          </a:xfrm>
          <a:custGeom>
            <a:avLst/>
            <a:gdLst/>
            <a:ahLst/>
            <a:cxnLst/>
            <a:rect l="l" t="t" r="r" b="b"/>
            <a:pathLst>
              <a:path w="4241735" h="6941020">
                <a:moveTo>
                  <a:pt x="0" y="0"/>
                </a:moveTo>
                <a:lnTo>
                  <a:pt x="4241735" y="0"/>
                </a:lnTo>
                <a:lnTo>
                  <a:pt x="4241735" y="6941020"/>
                </a:lnTo>
                <a:lnTo>
                  <a:pt x="0" y="6941020"/>
                </a:lnTo>
                <a:lnTo>
                  <a:pt x="0" y="0"/>
                </a:lnTo>
                <a:close/>
              </a:path>
            </a:pathLst>
          </a:custGeom>
          <a:blipFill>
            <a:blip r:embed="rId2"/>
            <a:stretch>
              <a:fillRect/>
            </a:stretch>
          </a:blipFill>
        </p:spPr>
        <p:txBody>
          <a:bodyPr/>
          <a:lstStyle/>
          <a:p>
            <a:endParaRPr lang="it-IT"/>
          </a:p>
        </p:txBody>
      </p:sp>
      <p:sp>
        <p:nvSpPr>
          <p:cNvPr id="3" name="Freeform 3"/>
          <p:cNvSpPr/>
          <p:nvPr/>
        </p:nvSpPr>
        <p:spPr>
          <a:xfrm>
            <a:off x="13824066" y="2501665"/>
            <a:ext cx="4036271" cy="6414329"/>
          </a:xfrm>
          <a:custGeom>
            <a:avLst/>
            <a:gdLst/>
            <a:ahLst/>
            <a:cxnLst/>
            <a:rect l="l" t="t" r="r" b="b"/>
            <a:pathLst>
              <a:path w="4036271" h="6414329">
                <a:moveTo>
                  <a:pt x="0" y="0"/>
                </a:moveTo>
                <a:lnTo>
                  <a:pt x="4036271" y="0"/>
                </a:lnTo>
                <a:lnTo>
                  <a:pt x="4036271" y="6414328"/>
                </a:lnTo>
                <a:lnTo>
                  <a:pt x="0" y="6414328"/>
                </a:lnTo>
                <a:lnTo>
                  <a:pt x="0" y="0"/>
                </a:lnTo>
                <a:close/>
              </a:path>
            </a:pathLst>
          </a:custGeom>
          <a:blipFill>
            <a:blip r:embed="rId3"/>
            <a:stretch>
              <a:fillRect/>
            </a:stretch>
          </a:blipFill>
        </p:spPr>
        <p:txBody>
          <a:bodyPr/>
          <a:lstStyle/>
          <a:p>
            <a:endParaRPr lang="it-IT"/>
          </a:p>
        </p:txBody>
      </p:sp>
      <p:sp>
        <p:nvSpPr>
          <p:cNvPr id="4" name="TextBox 4"/>
          <p:cNvSpPr txBox="1"/>
          <p:nvPr/>
        </p:nvSpPr>
        <p:spPr>
          <a:xfrm>
            <a:off x="2615758" y="1246922"/>
            <a:ext cx="5309353" cy="781050"/>
          </a:xfrm>
          <a:prstGeom prst="rect">
            <a:avLst/>
          </a:prstGeom>
        </p:spPr>
        <p:txBody>
          <a:bodyPr lIns="0" tIns="0" rIns="0" bIns="0" rtlCol="0" anchor="t">
            <a:spAutoFit/>
          </a:bodyPr>
          <a:lstStyle/>
          <a:p>
            <a:pPr marL="0" lvl="0" indent="0" algn="l">
              <a:lnSpc>
                <a:spcPts val="6120"/>
              </a:lnSpc>
              <a:spcBef>
                <a:spcPct val="0"/>
              </a:spcBef>
            </a:pPr>
            <a:r>
              <a:rPr lang="en-US" sz="5100" u="none" strike="noStrike">
                <a:solidFill>
                  <a:srgbClr val="31356E"/>
                </a:solidFill>
                <a:latin typeface="Poppins Medium"/>
              </a:rPr>
              <a:t>Giunti Rotoidali</a:t>
            </a:r>
          </a:p>
        </p:txBody>
      </p:sp>
      <p:sp>
        <p:nvSpPr>
          <p:cNvPr id="5" name="TextBox 5"/>
          <p:cNvSpPr txBox="1"/>
          <p:nvPr/>
        </p:nvSpPr>
        <p:spPr>
          <a:xfrm>
            <a:off x="6057707" y="2915331"/>
            <a:ext cx="7293996" cy="5238750"/>
          </a:xfrm>
          <a:prstGeom prst="rect">
            <a:avLst/>
          </a:prstGeom>
        </p:spPr>
        <p:txBody>
          <a:bodyPr lIns="0" tIns="0" rIns="0" bIns="0" rtlCol="0" anchor="t">
            <a:spAutoFit/>
          </a:bodyPr>
          <a:lstStyle/>
          <a:p>
            <a:pPr>
              <a:lnSpc>
                <a:spcPts val="3758"/>
              </a:lnSpc>
            </a:pPr>
            <a:r>
              <a:rPr lang="en-US" sz="3132">
                <a:solidFill>
                  <a:srgbClr val="31356E"/>
                </a:solidFill>
                <a:latin typeface="Poppins Medium Bold"/>
              </a:rPr>
              <a:t>Nel processo di attuazione del movimento terminale del braccio, si utilizzano due giunti rotazionali per sollevare il pezzo, garantendo una maggiore precisione tramite la specifica dell'angolo di inclinazione. Consentono di controllare in modo accurato il posizionamento del braccio e quindi del pezzo.</a:t>
            </a:r>
          </a:p>
          <a:p>
            <a:pPr marL="0" lvl="0" indent="0">
              <a:lnSpc>
                <a:spcPts val="3758"/>
              </a:lnSpc>
              <a:spcBef>
                <a:spcPct val="0"/>
              </a:spcBef>
            </a:pPr>
            <a:endParaRPr lang="en-US" sz="3132">
              <a:solidFill>
                <a:srgbClr val="31356E"/>
              </a:solidFill>
              <a:latin typeface="Poppins Medium Bold"/>
            </a:endParaRPr>
          </a:p>
        </p:txBody>
      </p:sp>
      <p:grpSp>
        <p:nvGrpSpPr>
          <p:cNvPr id="6" name="Group 6"/>
          <p:cNvGrpSpPr/>
          <p:nvPr/>
        </p:nvGrpSpPr>
        <p:grpSpPr>
          <a:xfrm rot="5400000">
            <a:off x="-3068" y="32540"/>
            <a:ext cx="3835496" cy="3829359"/>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31356E"/>
            </a:solidFill>
          </p:spPr>
          <p:txBody>
            <a:bodyPr/>
            <a:lstStyle/>
            <a:p>
              <a:endParaRPr lang="it-IT"/>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560</Words>
  <Application>Microsoft Office PowerPoint</Application>
  <PresentationFormat>Personalizzato</PresentationFormat>
  <Paragraphs>51</Paragraphs>
  <Slides>18</Slides>
  <Notes>0</Notes>
  <HiddenSlides>0</HiddenSlides>
  <MMClips>6</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18</vt:i4>
      </vt:variant>
    </vt:vector>
  </HeadingPairs>
  <TitlesOfParts>
    <vt:vector size="25" baseType="lpstr">
      <vt:lpstr>Calibri</vt:lpstr>
      <vt:lpstr>Poppins Medium Bold</vt:lpstr>
      <vt:lpstr>Arial</vt:lpstr>
      <vt:lpstr>Poppins Medium</vt:lpstr>
      <vt:lpstr>Nunito</vt:lpstr>
      <vt:lpstr>Kollektif</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Verde Macchie Basilare Presentazione Semplice</dc:title>
  <cp:lastModifiedBy>andrea morghen</cp:lastModifiedBy>
  <cp:revision>2</cp:revision>
  <dcterms:created xsi:type="dcterms:W3CDTF">2006-08-16T00:00:00Z</dcterms:created>
  <dcterms:modified xsi:type="dcterms:W3CDTF">2024-02-06T17:23:15Z</dcterms:modified>
  <dc:identifier>DAF79TG37dE</dc:identifier>
</cp:coreProperties>
</file>

<file path=docProps/thumbnail.jpeg>
</file>